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8" r:id="rId4"/>
  </p:sldMasterIdLst>
  <p:notesMasterIdLst>
    <p:notesMasterId r:id="rId29"/>
  </p:notesMasterIdLst>
  <p:handoutMasterIdLst>
    <p:handoutMasterId r:id="rId30"/>
  </p:handoutMasterIdLst>
  <p:sldIdLst>
    <p:sldId id="256" r:id="rId5"/>
    <p:sldId id="289" r:id="rId6"/>
    <p:sldId id="258" r:id="rId7"/>
    <p:sldId id="273" r:id="rId8"/>
    <p:sldId id="257" r:id="rId9"/>
    <p:sldId id="259" r:id="rId10"/>
    <p:sldId id="265" r:id="rId11"/>
    <p:sldId id="290" r:id="rId12"/>
    <p:sldId id="286" r:id="rId13"/>
    <p:sldId id="281" r:id="rId14"/>
    <p:sldId id="266" r:id="rId15"/>
    <p:sldId id="277" r:id="rId16"/>
    <p:sldId id="278" r:id="rId17"/>
    <p:sldId id="279" r:id="rId18"/>
    <p:sldId id="291" r:id="rId19"/>
    <p:sldId id="288" r:id="rId20"/>
    <p:sldId id="296" r:id="rId21"/>
    <p:sldId id="292" r:id="rId22"/>
    <p:sldId id="293" r:id="rId23"/>
    <p:sldId id="294" r:id="rId24"/>
    <p:sldId id="295" r:id="rId25"/>
    <p:sldId id="271" r:id="rId26"/>
    <p:sldId id="276"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99FF33"/>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D81DDF-98D4-498E-A94D-DDD7A807AD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391BFCE-55A1-4C09-B4B5-9359AD6F4D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E4FA28-26D5-4BDF-9A75-C27596ADE055}" type="datetimeFigureOut">
              <a:rPr lang="en-US" smtClean="0"/>
              <a:t>5/10/2023</a:t>
            </a:fld>
            <a:endParaRPr lang="en-US" dirty="0"/>
          </a:p>
        </p:txBody>
      </p:sp>
      <p:sp>
        <p:nvSpPr>
          <p:cNvPr id="4" name="Footer Placeholder 3">
            <a:extLst>
              <a:ext uri="{FF2B5EF4-FFF2-40B4-BE49-F238E27FC236}">
                <a16:creationId xmlns:a16="http://schemas.microsoft.com/office/drawing/2014/main" id="{4BEEB1F3-97EE-4F0D-B402-E34820EC6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054877F-A04A-4D6A-A0A8-95CC6E2D2A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507CFE-5866-4B40-8953-42375E9B5DB3}" type="slidenum">
              <a:rPr lang="en-US" smtClean="0"/>
              <a:t>‹#›</a:t>
            </a:fld>
            <a:endParaRPr lang="en-US" dirty="0"/>
          </a:p>
        </p:txBody>
      </p:sp>
    </p:spTree>
    <p:extLst>
      <p:ext uri="{BB962C8B-B14F-4D97-AF65-F5344CB8AC3E}">
        <p14:creationId xmlns:p14="http://schemas.microsoft.com/office/powerpoint/2010/main" val="195525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E1D6F-8584-4A53-833D-DCA47225B220}" type="datetimeFigureOut">
              <a:rPr lang="en-US" smtClean="0"/>
              <a:t>5/10/2023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3874D-A20A-4B3E-9C12-F524953D5B76}" type="slidenum">
              <a:rPr lang="en-US" smtClean="0"/>
              <a:t>‹#›</a:t>
            </a:fld>
            <a:endParaRPr lang="en-US" dirty="0"/>
          </a:p>
        </p:txBody>
      </p:sp>
    </p:spTree>
    <p:extLst>
      <p:ext uri="{BB962C8B-B14F-4D97-AF65-F5344CB8AC3E}">
        <p14:creationId xmlns:p14="http://schemas.microsoft.com/office/powerpoint/2010/main" val="228530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5" name="Footer Placeholder 4"/>
          <p:cNvSpPr>
            <a:spLocks noGrp="1"/>
          </p:cNvSpPr>
          <p:nvPr>
            <p:ph type="ftr" sz="quarter" idx="11"/>
          </p:nvPr>
        </p:nvSpPr>
        <p:spPr>
          <a:xfrm>
            <a:off x="5332412" y="5883275"/>
            <a:ext cx="4324044" cy="365125"/>
          </a:xfrm>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5344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pPr/>
              <a:t>5/10/2023</a:t>
            </a:fld>
            <a:endParaRPr lang="en-US" noProof="0" dirty="0"/>
          </a:p>
        </p:txBody>
      </p:sp>
      <p:sp>
        <p:nvSpPr>
          <p:cNvPr id="6" name="Footer Placeholder 5"/>
          <p:cNvSpPr>
            <a:spLocks noGrp="1"/>
          </p:cNvSpPr>
          <p:nvPr>
            <p:ph type="ftr" sz="quarter" idx="11"/>
          </p:nvPr>
        </p:nvSpPr>
        <p:spPr/>
        <p:txBody>
          <a:bodyPr/>
          <a:lstStyle/>
          <a:p>
            <a:r>
              <a:rPr lang="en-US" noProof="0"/>
              <a:t>Add Footer Here</a:t>
            </a:r>
            <a:endParaRPr lang="en-US" noProof="0"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959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pPr/>
              <a:t>5/10/2023</a:t>
            </a:fld>
            <a:endParaRPr lang="en-US" noProof="0" dirty="0"/>
          </a:p>
        </p:txBody>
      </p:sp>
      <p:sp>
        <p:nvSpPr>
          <p:cNvPr id="5" name="Footer Placeholder 4"/>
          <p:cNvSpPr>
            <a:spLocks noGrp="1"/>
          </p:cNvSpPr>
          <p:nvPr>
            <p:ph type="ftr" sz="quarter" idx="11"/>
          </p:nvPr>
        </p:nvSpPr>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2531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pPr/>
              <a:t>5/10/2023</a:t>
            </a:fld>
            <a:endParaRPr lang="en-US" noProof="0" dirty="0"/>
          </a:p>
        </p:txBody>
      </p:sp>
      <p:sp>
        <p:nvSpPr>
          <p:cNvPr id="5" name="Footer Placeholder 4"/>
          <p:cNvSpPr>
            <a:spLocks noGrp="1"/>
          </p:cNvSpPr>
          <p:nvPr>
            <p:ph type="ftr" sz="quarter" idx="11"/>
          </p:nvPr>
        </p:nvSpPr>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5284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pPr/>
              <a:t>5/10/2023</a:t>
            </a:fld>
            <a:endParaRPr lang="en-US" noProof="0" dirty="0"/>
          </a:p>
        </p:txBody>
      </p:sp>
      <p:sp>
        <p:nvSpPr>
          <p:cNvPr id="5" name="Footer Placeholder 4"/>
          <p:cNvSpPr>
            <a:spLocks noGrp="1"/>
          </p:cNvSpPr>
          <p:nvPr>
            <p:ph type="ftr" sz="quarter" idx="11"/>
          </p:nvPr>
        </p:nvSpPr>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61621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pPr/>
              <a:t>5/10/2023</a:t>
            </a:fld>
            <a:endParaRPr lang="en-US" noProof="0" dirty="0"/>
          </a:p>
        </p:txBody>
      </p:sp>
      <p:sp>
        <p:nvSpPr>
          <p:cNvPr id="5" name="Footer Placeholder 4"/>
          <p:cNvSpPr>
            <a:spLocks noGrp="1"/>
          </p:cNvSpPr>
          <p:nvPr>
            <p:ph type="ftr" sz="quarter" idx="11"/>
          </p:nvPr>
        </p:nvSpPr>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96149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pPr/>
              <a:t>5/10/2023</a:t>
            </a:fld>
            <a:endParaRPr lang="en-US" noProof="0" dirty="0"/>
          </a:p>
        </p:txBody>
      </p:sp>
      <p:sp>
        <p:nvSpPr>
          <p:cNvPr id="5" name="Footer Placeholder 4"/>
          <p:cNvSpPr>
            <a:spLocks noGrp="1"/>
          </p:cNvSpPr>
          <p:nvPr>
            <p:ph type="ftr" sz="quarter" idx="11"/>
          </p:nvPr>
        </p:nvSpPr>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4842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202488-4139-4052-B998-251C9C912739}" type="datetimeFigureOut">
              <a:rPr lang="en-US" noProof="0" smtClean="0"/>
              <a:pPr/>
              <a:t>5/10/2023</a:t>
            </a:fld>
            <a:endParaRPr lang="en-US" noProof="0" dirty="0"/>
          </a:p>
        </p:txBody>
      </p:sp>
      <p:sp>
        <p:nvSpPr>
          <p:cNvPr id="5" name="Footer Placeholder 4"/>
          <p:cNvSpPr>
            <a:spLocks noGrp="1"/>
          </p:cNvSpPr>
          <p:nvPr>
            <p:ph type="ftr" sz="quarter" idx="11"/>
          </p:nvPr>
        </p:nvSpPr>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34952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202488-4139-4052-B998-251C9C912739}" type="datetimeFigureOut">
              <a:rPr lang="en-US" noProof="0" smtClean="0"/>
              <a:pPr/>
              <a:t>5/10/2023</a:t>
            </a:fld>
            <a:endParaRPr lang="en-US" noProof="0" dirty="0"/>
          </a:p>
        </p:txBody>
      </p:sp>
      <p:sp>
        <p:nvSpPr>
          <p:cNvPr id="5" name="Footer Placeholder 4"/>
          <p:cNvSpPr>
            <a:spLocks noGrp="1"/>
          </p:cNvSpPr>
          <p:nvPr>
            <p:ph type="ftr" sz="quarter" idx="11"/>
          </p:nvPr>
        </p:nvSpPr>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98803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4" name="Footer Placeholder 3"/>
          <p:cNvSpPr>
            <a:spLocks noGrp="1"/>
          </p:cNvSpPr>
          <p:nvPr>
            <p:ph type="ftr" sz="quarter" idx="11"/>
          </p:nvPr>
        </p:nvSpPr>
        <p:spPr/>
        <p:txBody>
          <a:bodyPr/>
          <a:lstStyle/>
          <a:p>
            <a:r>
              <a:rPr lang="en-US" noProof="0" dirty="0"/>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A5A680F6-C147-410B-94DF-19850752D7DF}"/>
              </a:ext>
            </a:extLst>
          </p:cNvPr>
          <p:cNvSpPr>
            <a:spLocks noGrp="1"/>
          </p:cNvSpPr>
          <p:nvPr>
            <p:ph type="body" sz="quarter" idx="12"/>
          </p:nvPr>
        </p:nvSpPr>
        <p:spPr>
          <a:xfrm>
            <a:off x="1694656" y="1865037"/>
            <a:ext cx="8802688" cy="3127927"/>
          </a:xfrm>
        </p:spPr>
        <p:txBody>
          <a:bodyPr anchor="ctr">
            <a:normAutofit/>
          </a:bodyPr>
          <a:lstStyle>
            <a:lvl1pPr marL="0" indent="0" algn="ctr">
              <a:buNone/>
              <a:defRPr sz="6000"/>
            </a:lvl1pPr>
            <a:lvl2pPr marL="457200" indent="0">
              <a:buNone/>
              <a:defRPr/>
            </a:lvl2pPr>
          </a:lstStyle>
          <a:p>
            <a:pPr lvl="0"/>
            <a:r>
              <a:rPr lang="en-US" noProof="0"/>
              <a:t>Edit Master text styles</a:t>
            </a:r>
          </a:p>
        </p:txBody>
      </p:sp>
    </p:spTree>
    <p:extLst>
      <p:ext uri="{BB962C8B-B14F-4D97-AF65-F5344CB8AC3E}">
        <p14:creationId xmlns:p14="http://schemas.microsoft.com/office/powerpoint/2010/main" val="595163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5" name="Footer Placeholder 4"/>
          <p:cNvSpPr>
            <a:spLocks noGrp="1"/>
          </p:cNvSpPr>
          <p:nvPr>
            <p:ph type="ftr" sz="quarter" idx="11"/>
          </p:nvPr>
        </p:nvSpPr>
        <p:spPr/>
        <p:txBody>
          <a:bodyPr/>
          <a:lstStyle/>
          <a:p>
            <a:r>
              <a:rPr lang="en-US" noProof="0" dirty="0"/>
              <a:t>Add Footer Here</a:t>
            </a:r>
          </a:p>
        </p:txBody>
      </p:sp>
      <p:cxnSp>
        <p:nvCxnSpPr>
          <p:cNvPr id="33" name="Straight Connector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id="{C414FF1F-6558-4E39-87DB-276E44F5477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56888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5" name="Footer Placeholder 4"/>
          <p:cNvSpPr>
            <a:spLocks noGrp="1"/>
          </p:cNvSpPr>
          <p:nvPr>
            <p:ph type="ftr" sz="quarter" idx="11"/>
          </p:nvPr>
        </p:nvSpPr>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6161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2239" y="2161853"/>
            <a:ext cx="4645152" cy="344859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58679" y="2168318"/>
            <a:ext cx="4645152" cy="344152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2F96D46B-C1B8-46AB-87DF-61A8058B1F4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77750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7315" y="1950795"/>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1287315" y="2755515"/>
            <a:ext cx="4645152" cy="264445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52486" y="1954249"/>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252486" y="2752737"/>
            <a:ext cx="4645152" cy="263737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8" name="Footer Placeholder 7"/>
          <p:cNvSpPr>
            <a:spLocks noGrp="1"/>
          </p:cNvSpPr>
          <p:nvPr>
            <p:ph type="ftr" sz="quarter" idx="11"/>
          </p:nvPr>
        </p:nvSpPr>
        <p:spPr/>
        <p:txBody>
          <a:bodyPr/>
          <a:lstStyle/>
          <a:p>
            <a:r>
              <a:rPr lang="en-US" noProof="0" dirty="0"/>
              <a:t>Add Footer Here</a:t>
            </a:r>
          </a:p>
        </p:txBody>
      </p:sp>
      <p:cxnSp>
        <p:nvCxnSpPr>
          <p:cNvPr id="11" name="Straight Connector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id="{09471694-1220-4CFC-A31F-622E5D3DE2D5}"/>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98174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4" name="Footer Placeholder 3"/>
          <p:cNvSpPr>
            <a:spLocks noGrp="1"/>
          </p:cNvSpPr>
          <p:nvPr>
            <p:ph type="ftr" sz="quarter" idx="11"/>
          </p:nvPr>
        </p:nvSpPr>
        <p:spPr/>
        <p:txBody>
          <a:bodyPr/>
          <a:lstStyle/>
          <a:p>
            <a:r>
              <a:rPr lang="en-US" noProof="0" dirty="0"/>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53955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246" y="1645522"/>
            <a:ext cx="5807176" cy="3840852"/>
          </a:xfrm>
        </p:spPr>
        <p:txBody>
          <a:bodyPr anchor="ct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290909" y="1645522"/>
            <a:ext cx="3600000" cy="383672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1B74F78C-6D32-47C3-ABB2-6E7092A9C4A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2816539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394" y="3128470"/>
            <a:ext cx="3024000" cy="1906565"/>
          </a:xfrm>
        </p:spPr>
        <p:txBody>
          <a:bodyPr anchor="ct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7873638" y="5144980"/>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id="{9DE9A20D-024F-4A17-9B20-526AA4037253}"/>
              </a:ext>
            </a:extLst>
          </p:cNvPr>
          <p:cNvSpPr>
            <a:spLocks noGrp="1"/>
          </p:cNvSpPr>
          <p:nvPr>
            <p:ph idx="12"/>
          </p:nvPr>
        </p:nvSpPr>
        <p:spPr>
          <a:xfrm>
            <a:off x="4602108" y="3128470"/>
            <a:ext cx="3024000" cy="1906565"/>
          </a:xfrm>
        </p:spPr>
        <p:txBody>
          <a:bodyPr anchor="ct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37D8F60F-F9DD-4AAC-BF28-C004CCDF2D69}"/>
              </a:ext>
            </a:extLst>
          </p:cNvPr>
          <p:cNvSpPr>
            <a:spLocks noGrp="1"/>
          </p:cNvSpPr>
          <p:nvPr>
            <p:ph idx="13"/>
          </p:nvPr>
        </p:nvSpPr>
        <p:spPr>
          <a:xfrm>
            <a:off x="7873638" y="3128470"/>
            <a:ext cx="3024000" cy="1906565"/>
          </a:xfrm>
        </p:spPr>
        <p:txBody>
          <a:bodyPr anchor="ct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3">
            <a:extLst>
              <a:ext uri="{FF2B5EF4-FFF2-40B4-BE49-F238E27FC236}">
                <a16:creationId xmlns:a16="http://schemas.microsoft.com/office/drawing/2014/main" id="{8F09FDD8-5B1C-4AAA-8EEC-0A77C9E477D1}"/>
              </a:ext>
            </a:extLst>
          </p:cNvPr>
          <p:cNvSpPr>
            <a:spLocks noGrp="1"/>
          </p:cNvSpPr>
          <p:nvPr>
            <p:ph type="body" sz="half" idx="14"/>
          </p:nvPr>
        </p:nvSpPr>
        <p:spPr>
          <a:xfrm>
            <a:off x="4595889" y="5144979"/>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Text Placeholder 3">
            <a:extLst>
              <a:ext uri="{FF2B5EF4-FFF2-40B4-BE49-F238E27FC236}">
                <a16:creationId xmlns:a16="http://schemas.microsoft.com/office/drawing/2014/main" id="{E6DF0B7E-E17E-4875-966D-4DE67F755B71}"/>
              </a:ext>
            </a:extLst>
          </p:cNvPr>
          <p:cNvSpPr>
            <a:spLocks noGrp="1"/>
          </p:cNvSpPr>
          <p:nvPr>
            <p:ph type="body" sz="half" idx="15"/>
          </p:nvPr>
        </p:nvSpPr>
        <p:spPr>
          <a:xfrm>
            <a:off x="1306587" y="5144978"/>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cxnSp>
        <p:nvCxnSpPr>
          <p:cNvPr id="13" name="Straight Connector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id="{93809A32-C7A4-4739-994B-BE492F855ACC}"/>
              </a:ext>
            </a:extLst>
          </p:cNvPr>
          <p:cNvSpPr>
            <a:spLocks noGrp="1"/>
          </p:cNvSpPr>
          <p:nvPr>
            <p:ph type="body" sz="quarter" idx="16"/>
          </p:nvPr>
        </p:nvSpPr>
        <p:spPr>
          <a:xfrm>
            <a:off x="1290908" y="1617663"/>
            <a:ext cx="9618391" cy="1336675"/>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le 6">
            <a:extLst>
              <a:ext uri="{FF2B5EF4-FFF2-40B4-BE49-F238E27FC236}">
                <a16:creationId xmlns:a16="http://schemas.microsoft.com/office/drawing/2014/main" id="{2C1ABD52-D5FE-4FC2-8449-5DA0E52853E1}"/>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242703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5" name="Footer Placeholder 4"/>
          <p:cNvSpPr>
            <a:spLocks noGrp="1"/>
          </p:cNvSpPr>
          <p:nvPr>
            <p:ph type="ftr" sz="quarter" idx="11"/>
          </p:nvPr>
        </p:nvSpPr>
        <p:spPr/>
        <p:txBody>
          <a:bodyPr/>
          <a:lstStyle/>
          <a:p>
            <a:r>
              <a:rPr lang="en-US" noProof="0"/>
              <a:t>Add Footer Here</a:t>
            </a:r>
            <a:endParaRPr lang="en-US" noProof="0"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6927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6" name="Footer Placeholder 5"/>
          <p:cNvSpPr>
            <a:spLocks noGrp="1"/>
          </p:cNvSpPr>
          <p:nvPr>
            <p:ph type="ftr" sz="quarter" idx="11"/>
          </p:nvPr>
        </p:nvSpPr>
        <p:spPr/>
        <p:txBody>
          <a:bodyPr/>
          <a:lstStyle/>
          <a:p>
            <a:r>
              <a:rPr lang="en-US" noProof="0"/>
              <a:t>Add Footer Here</a:t>
            </a:r>
            <a:endParaRPr lang="en-US" noProof="0"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8" name="Straight Connector 7">
            <a:extLst>
              <a:ext uri="{FF2B5EF4-FFF2-40B4-BE49-F238E27FC236}">
                <a16:creationId xmlns:a16="http://schemas.microsoft.com/office/drawing/2014/main" id="{BD73D0B0-A5B4-E408-3030-FDC8EC15AF6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4359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8" name="Footer Placeholder 7"/>
          <p:cNvSpPr>
            <a:spLocks noGrp="1"/>
          </p:cNvSpPr>
          <p:nvPr>
            <p:ph type="ftr" sz="quarter" idx="11"/>
          </p:nvPr>
        </p:nvSpPr>
        <p:spPr/>
        <p:txBody>
          <a:bodyPr/>
          <a:lstStyle/>
          <a:p>
            <a:r>
              <a:rPr lang="en-US" noProof="0"/>
              <a:t>Add Footer Here</a:t>
            </a:r>
            <a:endParaRPr lang="en-US" noProof="0"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0" name="Straight Connector 9">
            <a:extLst>
              <a:ext uri="{FF2B5EF4-FFF2-40B4-BE49-F238E27FC236}">
                <a16:creationId xmlns:a16="http://schemas.microsoft.com/office/drawing/2014/main" id="{F6F694D0-FDD5-A5FA-BDD5-94D4FD69FE26}"/>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54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4" name="Footer Placeholder 3"/>
          <p:cNvSpPr>
            <a:spLocks noGrp="1"/>
          </p:cNvSpPr>
          <p:nvPr>
            <p:ph type="ftr" sz="quarter" idx="11"/>
          </p:nvPr>
        </p:nvSpPr>
        <p:spPr/>
        <p:txBody>
          <a:bodyPr/>
          <a:lstStyle/>
          <a:p>
            <a:r>
              <a:rPr lang="en-US" noProof="0"/>
              <a:t>Add Footer Here</a:t>
            </a:r>
            <a:endParaRPr lang="en-US" noProof="0"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6" name="Straight Connector 5">
            <a:extLst>
              <a:ext uri="{FF2B5EF4-FFF2-40B4-BE49-F238E27FC236}">
                <a16:creationId xmlns:a16="http://schemas.microsoft.com/office/drawing/2014/main" id="{1BCFEB05-8C0D-8558-C325-D7E197FCB31E}"/>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568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3" name="Footer Placeholder 2"/>
          <p:cNvSpPr>
            <a:spLocks noGrp="1"/>
          </p:cNvSpPr>
          <p:nvPr>
            <p:ph type="ftr" sz="quarter" idx="11"/>
          </p:nvPr>
        </p:nvSpPr>
        <p:spPr/>
        <p:txBody>
          <a:bodyPr/>
          <a:lstStyle/>
          <a:p>
            <a:r>
              <a:rPr lang="en-US" noProof="0"/>
              <a:t>Add Footer Here </a:t>
            </a:r>
            <a:endParaRPr lang="en-US" noProof="0"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3130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5/10/2023</a:t>
            </a:fld>
            <a:endParaRPr lang="en-US" noProof="0" dirty="0"/>
          </a:p>
        </p:txBody>
      </p:sp>
      <p:sp>
        <p:nvSpPr>
          <p:cNvPr id="6" name="Footer Placeholder 5"/>
          <p:cNvSpPr>
            <a:spLocks noGrp="1"/>
          </p:cNvSpPr>
          <p:nvPr>
            <p:ph type="ftr" sz="quarter" idx="11"/>
          </p:nvPr>
        </p:nvSpPr>
        <p:spPr/>
        <p:txBody>
          <a:bodyPr/>
          <a:lstStyle/>
          <a:p>
            <a:r>
              <a:rPr lang="en-US" noProof="0"/>
              <a:t>Add Footer Here</a:t>
            </a:r>
            <a:endParaRPr lang="en-US" noProof="0"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8" name="Straight Connector 7">
            <a:extLst>
              <a:ext uri="{FF2B5EF4-FFF2-40B4-BE49-F238E27FC236}">
                <a16:creationId xmlns:a16="http://schemas.microsoft.com/office/drawing/2014/main" id="{5A83AEE0-CFBF-C837-89FE-5AC18190F80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225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pPr/>
              <a:t>5/10/2023</a:t>
            </a:fld>
            <a:endParaRPr lang="en-US" noProof="0" dirty="0"/>
          </a:p>
        </p:txBody>
      </p:sp>
      <p:sp>
        <p:nvSpPr>
          <p:cNvPr id="6" name="Footer Placeholder 5"/>
          <p:cNvSpPr>
            <a:spLocks noGrp="1"/>
          </p:cNvSpPr>
          <p:nvPr>
            <p:ph type="ftr" sz="quarter" idx="11"/>
          </p:nvPr>
        </p:nvSpPr>
        <p:spPr/>
        <p:txBody>
          <a:bodyPr/>
          <a:lstStyle/>
          <a:p>
            <a:r>
              <a:rPr lang="en-US" noProof="0"/>
              <a:t>Add Footer Here</a:t>
            </a:r>
            <a:endParaRPr lang="en-US" noProof="0"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60430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202488-4139-4052-B998-251C9C912739}" type="datetimeFigureOut">
              <a:rPr lang="en-US" noProof="0" smtClean="0"/>
              <a:pPr/>
              <a:t>5/10/2023</a:t>
            </a:fld>
            <a:endParaRPr lang="en-US" noProof="0"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a:t>Add Footer Here</a:t>
            </a:r>
            <a:endParaRPr lang="en-US" noProof="0"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75847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686" r:id="rId19"/>
    <p:sldLayoutId id="2147483688" r:id="rId20"/>
    <p:sldLayoutId id="2147483689" r:id="rId21"/>
    <p:sldLayoutId id="2147483690" r:id="rId22"/>
    <p:sldLayoutId id="2147483692" r:id="rId23"/>
    <p:sldLayoutId id="2147483696" r:id="rId24"/>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A56C-7A25-4BD4-AA72-5256E68BE4CB}"/>
              </a:ext>
            </a:extLst>
          </p:cNvPr>
          <p:cNvSpPr>
            <a:spLocks noGrp="1"/>
          </p:cNvSpPr>
          <p:nvPr>
            <p:ph type="ctrTitle"/>
          </p:nvPr>
        </p:nvSpPr>
        <p:spPr>
          <a:xfrm>
            <a:off x="2607276" y="1594023"/>
            <a:ext cx="9584724" cy="2631988"/>
          </a:xfrm>
        </p:spPr>
        <p:txBody>
          <a:bodyPr>
            <a:noAutofit/>
          </a:bodyPr>
          <a:lstStyle/>
          <a:p>
            <a:pPr algn="l"/>
            <a:r>
              <a:rPr lang="en-US" sz="4000" dirty="0">
                <a:highlight>
                  <a:srgbClr val="0000FF"/>
                </a:highlight>
                <a:latin typeface="Arial" panose="020B0604020202020204" pitchFamily="34" charset="0"/>
                <a:cs typeface="Arial" panose="020B0604020202020204" pitchFamily="34" charset="0"/>
              </a:rPr>
              <a:t>Cipher Vault</a:t>
            </a:r>
            <a:br>
              <a:rPr lang="en-US" sz="4000" dirty="0">
                <a:highlight>
                  <a:srgbClr val="0000FF"/>
                </a:highlight>
                <a:latin typeface="Arial" panose="020B0604020202020204" pitchFamily="34" charset="0"/>
                <a:cs typeface="Arial" panose="020B0604020202020204" pitchFamily="34" charset="0"/>
              </a:rPr>
            </a:br>
            <a:br>
              <a:rPr lang="en-US" sz="2400" dirty="0"/>
            </a:br>
            <a:r>
              <a:rPr lang="en-US" sz="2400" dirty="0"/>
              <a:t>The ultimate solution for securely storing and managing your confidential , all in one place.</a:t>
            </a:r>
          </a:p>
        </p:txBody>
      </p:sp>
      <p:pic>
        <p:nvPicPr>
          <p:cNvPr id="5" name="Graphic 4" descr="Brain in head icon&#10;">
            <a:extLst>
              <a:ext uri="{FF2B5EF4-FFF2-40B4-BE49-F238E27FC236}">
                <a16:creationId xmlns:a16="http://schemas.microsoft.com/office/drawing/2014/main" id="{D011E263-3212-4780-A140-E652B108B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29914" y="1976643"/>
            <a:ext cx="1267005" cy="1267005"/>
          </a:xfrm>
          <a:prstGeom prst="rect">
            <a:avLst/>
          </a:prstGeom>
        </p:spPr>
      </p:pic>
    </p:spTree>
    <p:extLst>
      <p:ext uri="{BB962C8B-B14F-4D97-AF65-F5344CB8AC3E}">
        <p14:creationId xmlns:p14="http://schemas.microsoft.com/office/powerpoint/2010/main" val="41042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E978-9605-417C-951F-53F4926CFF1A}"/>
              </a:ext>
            </a:extLst>
          </p:cNvPr>
          <p:cNvSpPr>
            <a:spLocks noGrp="1"/>
          </p:cNvSpPr>
          <p:nvPr>
            <p:ph type="title"/>
          </p:nvPr>
        </p:nvSpPr>
        <p:spPr>
          <a:xfrm>
            <a:off x="2001795" y="556054"/>
            <a:ext cx="8899296" cy="844146"/>
          </a:xfrm>
        </p:spPr>
        <p:txBody>
          <a:bodyPr>
            <a:normAutofit/>
          </a:bodyPr>
          <a:lstStyle/>
          <a:p>
            <a:r>
              <a:rPr lang="en-GB" sz="2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Cryptography</a:t>
            </a:r>
            <a:endParaRPr lang="en-US"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4986B87E-83DC-455A-94FE-389658903147}"/>
              </a:ext>
            </a:extLst>
          </p:cNvPr>
          <p:cNvSpPr>
            <a:spLocks noGrp="1"/>
          </p:cNvSpPr>
          <p:nvPr>
            <p:ph type="body" sz="half" idx="2"/>
          </p:nvPr>
        </p:nvSpPr>
        <p:spPr>
          <a:xfrm>
            <a:off x="1556952" y="1867011"/>
            <a:ext cx="10392032" cy="4747702"/>
          </a:xfrm>
        </p:spPr>
        <p:txBody>
          <a:bodyPr>
            <a:normAutofit/>
          </a:bodyPr>
          <a:lstStyle/>
          <a:p>
            <a:pPr marL="342900" indent="-342900" algn="l" fontAlgn="base">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Cryptography is the practice of securing communication and data by converting it into a code that can only be read by authorized users.</a:t>
            </a:r>
          </a:p>
          <a:p>
            <a:pPr marL="342900" indent="-342900" algn="l" fontAlgn="base">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Cryptography has been used for centuries to protect sensitive information, such as military secrets, trade secrets, and personal information.</a:t>
            </a:r>
          </a:p>
          <a:p>
            <a:pPr marL="342900" indent="-342900" algn="l" fontAlgn="base">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Cryptography uses various techniques, such as encryption, decryption, hashing, and digital signatures, to protect the confidentiality, integrity, and authenticity of the data.</a:t>
            </a:r>
          </a:p>
          <a:p>
            <a:pPr marL="342900" indent="-342900" algn="l" fontAlgn="base">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Cryptography plays a crucial role in securing our digital world and protecting our privacy, and it is an essential tool for ensuring the confidentiality, integrity, and authenticity of our data.</a:t>
            </a:r>
          </a:p>
          <a:p>
            <a:pPr marL="342900" indent="-342900" algn="l" fontAlgn="base">
              <a:lnSpc>
                <a:spcPct val="150000"/>
              </a:lnSpc>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p:txBody>
      </p:sp>
      <p:pic>
        <p:nvPicPr>
          <p:cNvPr id="13" name="Graphic 12" descr="Tools icon">
            <a:extLst>
              <a:ext uri="{FF2B5EF4-FFF2-40B4-BE49-F238E27FC236}">
                <a16:creationId xmlns:a16="http://schemas.microsoft.com/office/drawing/2014/main" id="{F8DE9BBB-C285-48C7-9C5E-AF401C60AF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84045" y="340011"/>
            <a:ext cx="1044000" cy="1044000"/>
          </a:xfrm>
          <a:prstGeom prst="rect">
            <a:avLst/>
          </a:prstGeom>
        </p:spPr>
      </p:pic>
    </p:spTree>
    <p:extLst>
      <p:ext uri="{BB962C8B-B14F-4D97-AF65-F5344CB8AC3E}">
        <p14:creationId xmlns:p14="http://schemas.microsoft.com/office/powerpoint/2010/main" val="1810405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E978-9605-417C-951F-53F4926CFF1A}"/>
              </a:ext>
            </a:extLst>
          </p:cNvPr>
          <p:cNvSpPr>
            <a:spLocks noGrp="1"/>
          </p:cNvSpPr>
          <p:nvPr>
            <p:ph type="title"/>
          </p:nvPr>
        </p:nvSpPr>
        <p:spPr>
          <a:xfrm>
            <a:off x="2001795" y="798974"/>
            <a:ext cx="8899296" cy="601226"/>
          </a:xfrm>
        </p:spPr>
        <p:txBody>
          <a:bodyPr/>
          <a:lstStyle/>
          <a:p>
            <a:r>
              <a:rPr lang="en-US"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Encryption Methods </a:t>
            </a:r>
          </a:p>
        </p:txBody>
      </p:sp>
      <p:sp>
        <p:nvSpPr>
          <p:cNvPr id="4" name="Text Placeholder 3">
            <a:extLst>
              <a:ext uri="{FF2B5EF4-FFF2-40B4-BE49-F238E27FC236}">
                <a16:creationId xmlns:a16="http://schemas.microsoft.com/office/drawing/2014/main" id="{4986B87E-83DC-455A-94FE-389658903147}"/>
              </a:ext>
            </a:extLst>
          </p:cNvPr>
          <p:cNvSpPr>
            <a:spLocks noGrp="1"/>
          </p:cNvSpPr>
          <p:nvPr>
            <p:ph type="body" sz="half" idx="2"/>
          </p:nvPr>
        </p:nvSpPr>
        <p:spPr>
          <a:xfrm>
            <a:off x="2830540" y="1867011"/>
            <a:ext cx="6530919" cy="4103139"/>
          </a:xfrm>
        </p:spPr>
        <p:txBody>
          <a:bodyPr>
            <a:normAutofit/>
          </a:bodyPr>
          <a:lstStyle/>
          <a:p>
            <a:pPr marL="342900" indent="-342900" algn="l" fontAlgn="base">
              <a:lnSpc>
                <a:spcPct val="250000"/>
              </a:lnSpc>
              <a:buFont typeface="+mj-lt"/>
              <a:buAutoNum type="alphaUcPeriod"/>
            </a:pPr>
            <a:r>
              <a:rPr lang="en-GB" sz="1800" dirty="0">
                <a:latin typeface="Arial" panose="020B0604020202020204" pitchFamily="34" charset="0"/>
                <a:cs typeface="Arial" panose="020B0604020202020204" pitchFamily="34" charset="0"/>
              </a:rPr>
              <a:t>Advanced Encryption Standard (AES).</a:t>
            </a:r>
          </a:p>
          <a:p>
            <a:pPr marL="342900" indent="-342900" algn="l" fontAlgn="base">
              <a:lnSpc>
                <a:spcPct val="250000"/>
              </a:lnSpc>
              <a:buFont typeface="+mj-lt"/>
              <a:buAutoNum type="alphaUcPeriod"/>
            </a:pPr>
            <a:r>
              <a:rPr lang="en-GB" sz="1800" dirty="0">
                <a:latin typeface="Arial" panose="020B0604020202020204" pitchFamily="34" charset="0"/>
                <a:cs typeface="Arial" panose="020B0604020202020204" pitchFamily="34" charset="0"/>
              </a:rPr>
              <a:t>Secure Hash Algorithm (SHA).</a:t>
            </a:r>
          </a:p>
          <a:p>
            <a:pPr marL="342900" indent="-342900" algn="l" fontAlgn="base">
              <a:lnSpc>
                <a:spcPct val="250000"/>
              </a:lnSpc>
              <a:buFont typeface="+mj-lt"/>
              <a:buAutoNum type="alphaUcPeriod"/>
            </a:pPr>
            <a:r>
              <a:rPr lang="en-GB" sz="1800" dirty="0">
                <a:latin typeface="Arial" panose="020B0604020202020204" pitchFamily="34" charset="0"/>
                <a:cs typeface="Arial" panose="020B0604020202020204" pitchFamily="34" charset="0"/>
              </a:rPr>
              <a:t>Transport Layer Security (TLS).</a:t>
            </a:r>
          </a:p>
          <a:p>
            <a:pPr marL="342900" indent="-342900" algn="l" fontAlgn="base">
              <a:lnSpc>
                <a:spcPct val="250000"/>
              </a:lnSpc>
              <a:buFont typeface="+mj-lt"/>
              <a:buAutoNum type="alphaUcPeriod"/>
            </a:pPr>
            <a:r>
              <a:rPr lang="en-GB" sz="1800" dirty="0">
                <a:latin typeface="Arial" panose="020B0604020202020204" pitchFamily="34" charset="0"/>
                <a:cs typeface="Arial" panose="020B0604020202020204" pitchFamily="34" charset="0"/>
              </a:rPr>
              <a:t>Elliptic Curve Cryptography (ECC).</a:t>
            </a:r>
          </a:p>
          <a:p>
            <a:pPr marL="342900" indent="-342900" algn="l" fontAlgn="base">
              <a:lnSpc>
                <a:spcPct val="250000"/>
              </a:lnSpc>
              <a:buFont typeface="+mj-lt"/>
              <a:buAutoNum type="alphaUcPeriod"/>
            </a:pPr>
            <a:r>
              <a:rPr lang="en-US" sz="1800" dirty="0">
                <a:latin typeface="Arial" panose="020B0604020202020204" pitchFamily="34" charset="0"/>
                <a:cs typeface="Arial" panose="020B0604020202020204" pitchFamily="34" charset="0"/>
              </a:rPr>
              <a:t>Password-Based Key Derivation Function (PBKDF2).</a:t>
            </a:r>
          </a:p>
        </p:txBody>
      </p:sp>
      <p:pic>
        <p:nvPicPr>
          <p:cNvPr id="7"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6904" y="243287"/>
            <a:ext cx="1122450" cy="1122450"/>
          </a:xfrm>
          <a:prstGeom prst="rect">
            <a:avLst/>
          </a:prstGeom>
        </p:spPr>
      </p:pic>
    </p:spTree>
    <p:extLst>
      <p:ext uri="{BB962C8B-B14F-4D97-AF65-F5344CB8AC3E}">
        <p14:creationId xmlns:p14="http://schemas.microsoft.com/office/powerpoint/2010/main" val="57430088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4B5E-9ADE-405F-BF15-BFE875361850}"/>
              </a:ext>
            </a:extLst>
          </p:cNvPr>
          <p:cNvSpPr>
            <a:spLocks noGrp="1"/>
          </p:cNvSpPr>
          <p:nvPr>
            <p:ph type="title"/>
          </p:nvPr>
        </p:nvSpPr>
        <p:spPr>
          <a:xfrm>
            <a:off x="1484311" y="685800"/>
            <a:ext cx="10018713" cy="1068859"/>
          </a:xfrm>
        </p:spPr>
        <p:txBody>
          <a:bodyPr>
            <a:noAutofit/>
          </a:bodyPr>
          <a:lstStyle/>
          <a:p>
            <a:r>
              <a:rPr lang="en-GB"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Advanced Encryption Standard (AES).</a:t>
            </a:r>
            <a:br>
              <a:rPr lang="en-GB"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GB" sz="2400"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31138FE-E0F6-4964-817A-C4770E23544C}"/>
              </a:ext>
            </a:extLst>
          </p:cNvPr>
          <p:cNvSpPr>
            <a:spLocks noGrp="1"/>
          </p:cNvSpPr>
          <p:nvPr>
            <p:ph idx="1"/>
          </p:nvPr>
        </p:nvSpPr>
        <p:spPr>
          <a:xfrm>
            <a:off x="1484310" y="1359243"/>
            <a:ext cx="10279322" cy="5202195"/>
          </a:xfrm>
        </p:spPr>
        <p:txBody>
          <a:bodyPr>
            <a:normAutofit/>
          </a:bodyPr>
          <a:lstStyle/>
          <a:p>
            <a:pPr>
              <a:lnSpc>
                <a:spcPct val="120000"/>
              </a:lnSpc>
            </a:pPr>
            <a:r>
              <a:rPr lang="en-US" sz="1800" dirty="0">
                <a:latin typeface="Arial" panose="020B0604020202020204" pitchFamily="34" charset="0"/>
                <a:cs typeface="Arial" panose="020B0604020202020204" pitchFamily="34" charset="0"/>
              </a:rPr>
              <a:t>AES stands for Advanced Encryption Standard, which is a widely used symmetric encryption algorithm.</a:t>
            </a:r>
          </a:p>
          <a:p>
            <a:pPr>
              <a:lnSpc>
                <a:spcPct val="120000"/>
              </a:lnSpc>
            </a:pPr>
            <a:r>
              <a:rPr lang="en-US" sz="1800" dirty="0">
                <a:latin typeface="Arial" panose="020B0604020202020204" pitchFamily="34" charset="0"/>
                <a:cs typeface="Arial" panose="020B0604020202020204" pitchFamily="34" charset="0"/>
              </a:rPr>
              <a:t>It was adopted by the US government in 2001 as a replacement for the outdated Data Encryption Standard (DES).</a:t>
            </a:r>
          </a:p>
          <a:p>
            <a:pPr>
              <a:lnSpc>
                <a:spcPct val="120000"/>
              </a:lnSpc>
            </a:pPr>
            <a:r>
              <a:rPr lang="en-US" sz="1800" dirty="0">
                <a:latin typeface="Arial" panose="020B0604020202020204" pitchFamily="34" charset="0"/>
                <a:cs typeface="Arial" panose="020B0604020202020204" pitchFamily="34" charset="0"/>
              </a:rPr>
              <a:t>AES operates on fixed-length blocks of data and the standard block size for AES is 128 bits.</a:t>
            </a:r>
          </a:p>
          <a:p>
            <a:pPr>
              <a:lnSpc>
                <a:spcPct val="120000"/>
              </a:lnSpc>
            </a:pPr>
            <a:r>
              <a:rPr lang="en-US" sz="1800" dirty="0">
                <a:latin typeface="Arial" panose="020B0604020202020204" pitchFamily="34" charset="0"/>
                <a:cs typeface="Arial" panose="020B0604020202020204" pitchFamily="34" charset="0"/>
              </a:rPr>
              <a:t>AES uses a symmetric key, which means the same key is used for both encryption and decryption.</a:t>
            </a:r>
          </a:p>
          <a:p>
            <a:pPr>
              <a:lnSpc>
                <a:spcPct val="120000"/>
              </a:lnSpc>
            </a:pPr>
            <a:r>
              <a:rPr lang="en-US" sz="1800" dirty="0">
                <a:latin typeface="Arial" panose="020B0604020202020204" pitchFamily="34" charset="0"/>
                <a:cs typeface="Arial" panose="020B0604020202020204" pitchFamily="34" charset="0"/>
              </a:rPr>
              <a:t>The key length can be 128 bits, 192 bits, or 256 bits, and the security of the cipher increases with the key length.</a:t>
            </a:r>
          </a:p>
          <a:p>
            <a:pPr>
              <a:lnSpc>
                <a:spcPct val="120000"/>
              </a:lnSpc>
            </a:pPr>
            <a:r>
              <a:rPr lang="en-US" sz="1800" dirty="0">
                <a:latin typeface="Arial" panose="020B0604020202020204" pitchFamily="34" charset="0"/>
                <a:cs typeface="Arial" panose="020B0604020202020204" pitchFamily="34" charset="0"/>
              </a:rPr>
              <a:t>AES applies a series of transformations using the key to produce ciphertext, including substitution, permutation, and XOR operations.</a:t>
            </a:r>
          </a:p>
          <a:p>
            <a:pPr>
              <a:lnSpc>
                <a:spcPct val="120000"/>
              </a:lnSpc>
            </a:pP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9422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A592-DE6F-4321-BD97-C633ADEDEB89}"/>
              </a:ext>
            </a:extLst>
          </p:cNvPr>
          <p:cNvSpPr>
            <a:spLocks noGrp="1"/>
          </p:cNvSpPr>
          <p:nvPr>
            <p:ph type="title"/>
          </p:nvPr>
        </p:nvSpPr>
        <p:spPr>
          <a:xfrm>
            <a:off x="1570808" y="296562"/>
            <a:ext cx="10018713" cy="1227437"/>
          </a:xfrm>
        </p:spPr>
        <p:txBody>
          <a:bodyPr>
            <a:normAutofit/>
          </a:bodyPr>
          <a:lstStyle/>
          <a:p>
            <a:r>
              <a:rPr lang="en-GB"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Secure Hash Algorithm (SHA)</a:t>
            </a:r>
            <a:endParaRPr lang="en-GB" sz="2400"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0CA33AA-2106-4A3A-96AB-DFAC7CCE6EB0}"/>
              </a:ext>
            </a:extLst>
          </p:cNvPr>
          <p:cNvSpPr>
            <a:spLocks noGrp="1"/>
          </p:cNvSpPr>
          <p:nvPr>
            <p:ph idx="1"/>
          </p:nvPr>
        </p:nvSpPr>
        <p:spPr>
          <a:xfrm>
            <a:off x="1570808" y="1865870"/>
            <a:ext cx="10378176" cy="4522573"/>
          </a:xfrm>
        </p:spPr>
        <p:txBody>
          <a:bodyPr>
            <a:normAutofit/>
          </a:bodyPr>
          <a:lstStyle/>
          <a:p>
            <a:pPr>
              <a:lnSpc>
                <a:spcPct val="150000"/>
              </a:lnSpc>
            </a:pPr>
            <a:r>
              <a:rPr lang="en-US" sz="1800" dirty="0">
                <a:latin typeface="Arial" panose="020B0604020202020204" pitchFamily="34" charset="0"/>
                <a:cs typeface="Arial" panose="020B0604020202020204" pitchFamily="34" charset="0"/>
              </a:rPr>
              <a:t>SHA is a family of cryptographic hash functions developed by the National Security Agency (NSA) in the United States.</a:t>
            </a:r>
          </a:p>
          <a:p>
            <a:pPr>
              <a:lnSpc>
                <a:spcPct val="150000"/>
              </a:lnSpc>
            </a:pPr>
            <a:r>
              <a:rPr lang="en-US" sz="1800" dirty="0">
                <a:latin typeface="Arial" panose="020B0604020202020204" pitchFamily="34" charset="0"/>
                <a:cs typeface="Arial" panose="020B0604020202020204" pitchFamily="34" charset="0"/>
              </a:rPr>
              <a:t>SHA is designed to take an input (message) of any length and produce a fixed-size output (hash value).</a:t>
            </a:r>
          </a:p>
          <a:p>
            <a:pPr>
              <a:lnSpc>
                <a:spcPct val="150000"/>
              </a:lnSpc>
            </a:pPr>
            <a:r>
              <a:rPr lang="en-US" sz="1800" dirty="0">
                <a:latin typeface="Arial" panose="020B0604020202020204" pitchFamily="34" charset="0"/>
                <a:cs typeface="Arial" panose="020B0604020202020204" pitchFamily="34" charset="0"/>
              </a:rPr>
              <a:t>The output of a SHA function is a unique, fixed-size digest or hash value, which can be used to verify the integrity and authenticity of a message.</a:t>
            </a:r>
          </a:p>
          <a:p>
            <a:pPr>
              <a:lnSpc>
                <a:spcPct val="150000"/>
              </a:lnSpc>
            </a:pPr>
            <a:r>
              <a:rPr lang="en-US" sz="1800" dirty="0">
                <a:latin typeface="Arial" panose="020B0604020202020204" pitchFamily="34" charset="0"/>
                <a:cs typeface="Arial" panose="020B0604020202020204" pitchFamily="34" charset="0"/>
              </a:rPr>
              <a:t>SHA is widely used for digital signature schemes, password storage, and other applications that require message authentication and integrity.</a:t>
            </a:r>
          </a:p>
          <a:p>
            <a:pPr>
              <a:lnSpc>
                <a:spcPct val="150000"/>
              </a:lnSpc>
            </a:pP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17984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CECF-7A81-48C2-99D4-3AF1801F68FE}"/>
              </a:ext>
            </a:extLst>
          </p:cNvPr>
          <p:cNvSpPr>
            <a:spLocks noGrp="1"/>
          </p:cNvSpPr>
          <p:nvPr>
            <p:ph type="title"/>
          </p:nvPr>
        </p:nvSpPr>
        <p:spPr>
          <a:xfrm>
            <a:off x="1484309" y="247135"/>
            <a:ext cx="10018713" cy="906161"/>
          </a:xfrm>
        </p:spPr>
        <p:txBody>
          <a:bodyPr>
            <a:normAutofit/>
          </a:bodyPr>
          <a:lstStyle/>
          <a:p>
            <a:r>
              <a:rPr lang="en-GB"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Transport Layer Security (TLS).</a:t>
            </a:r>
            <a:br>
              <a:rPr lang="en-GB"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GB"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CDD738-FB07-4A86-BD5F-AFB432BF3CB3}"/>
              </a:ext>
            </a:extLst>
          </p:cNvPr>
          <p:cNvSpPr>
            <a:spLocks noGrp="1"/>
          </p:cNvSpPr>
          <p:nvPr>
            <p:ph idx="1"/>
          </p:nvPr>
        </p:nvSpPr>
        <p:spPr>
          <a:xfrm>
            <a:off x="1484310" y="1153296"/>
            <a:ext cx="10018713" cy="5457569"/>
          </a:xfrm>
        </p:spPr>
        <p:txBody>
          <a:bodyPr>
            <a:normAutofit/>
          </a:bodyPr>
          <a:lstStyle/>
          <a:p>
            <a:pPr>
              <a:lnSpc>
                <a:spcPct val="150000"/>
              </a:lnSpc>
            </a:pPr>
            <a:r>
              <a:rPr lang="en-US" sz="1800" dirty="0">
                <a:latin typeface="Arial" panose="020B0604020202020204" pitchFamily="34" charset="0"/>
                <a:cs typeface="Arial" panose="020B0604020202020204" pitchFamily="34" charset="0"/>
              </a:rPr>
              <a:t>TLS is a cryptographic protocol used to provide secure communication over the Internet.</a:t>
            </a:r>
          </a:p>
          <a:p>
            <a:pPr>
              <a:lnSpc>
                <a:spcPct val="150000"/>
              </a:lnSpc>
            </a:pPr>
            <a:r>
              <a:rPr lang="en-US" sz="1800" dirty="0">
                <a:latin typeface="Arial" panose="020B0604020202020204" pitchFamily="34" charset="0"/>
                <a:cs typeface="Arial" panose="020B0604020202020204" pitchFamily="34" charset="0"/>
              </a:rPr>
              <a:t>TLS is used to establish a secure connection between a client and a server, and it can be used with a variety of application layer protocols, such as HTTP, SMTP, and FTP.</a:t>
            </a:r>
          </a:p>
          <a:p>
            <a:pPr>
              <a:lnSpc>
                <a:spcPct val="150000"/>
              </a:lnSpc>
            </a:pPr>
            <a:r>
              <a:rPr lang="en-US" sz="1800" dirty="0">
                <a:latin typeface="Arial" panose="020B0604020202020204" pitchFamily="34" charset="0"/>
                <a:cs typeface="Arial" panose="020B0604020202020204" pitchFamily="34" charset="0"/>
              </a:rPr>
              <a:t>TLS provides confidentiality, integrity, and authentication of the data transmitted over the network.</a:t>
            </a:r>
          </a:p>
          <a:p>
            <a:pPr>
              <a:lnSpc>
                <a:spcPct val="150000"/>
              </a:lnSpc>
            </a:pPr>
            <a:r>
              <a:rPr lang="en-US" sz="1800" dirty="0">
                <a:latin typeface="Arial" panose="020B0604020202020204" pitchFamily="34" charset="0"/>
                <a:cs typeface="Arial" panose="020B0604020202020204" pitchFamily="34" charset="0"/>
              </a:rPr>
              <a:t>TLS uses a combination of symmetric and asymmetric encryption to secure the communication.</a:t>
            </a:r>
          </a:p>
          <a:p>
            <a:pPr>
              <a:lnSpc>
                <a:spcPct val="150000"/>
              </a:lnSpc>
            </a:pPr>
            <a:r>
              <a:rPr lang="en-US" sz="1800" dirty="0">
                <a:latin typeface="Arial" panose="020B0604020202020204" pitchFamily="34" charset="0"/>
                <a:cs typeface="Arial" panose="020B0604020202020204" pitchFamily="34" charset="0"/>
              </a:rPr>
              <a:t>TLS uses a handshake protocol to negotiate the parameters of the encryption, such as the cipher suite, key exchange method, and digital certificates.</a:t>
            </a:r>
          </a:p>
          <a:p>
            <a:pPr>
              <a:lnSpc>
                <a:spcPct val="150000"/>
              </a:lnSpc>
            </a:pPr>
            <a:r>
              <a:rPr lang="en-US" sz="1800" dirty="0">
                <a:latin typeface="Arial" panose="020B0604020202020204" pitchFamily="34" charset="0"/>
                <a:cs typeface="Arial" panose="020B0604020202020204" pitchFamily="34" charset="0"/>
              </a:rPr>
              <a:t>TLS also uses a digital certificate to authenticate the identity of the server and, optionally, the client.</a:t>
            </a:r>
          </a:p>
          <a:p>
            <a:pPr>
              <a:lnSpc>
                <a:spcPct val="150000"/>
              </a:lnSpc>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05432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CECF-7A81-48C2-99D4-3AF1801F68FE}"/>
              </a:ext>
            </a:extLst>
          </p:cNvPr>
          <p:cNvSpPr>
            <a:spLocks noGrp="1"/>
          </p:cNvSpPr>
          <p:nvPr>
            <p:ph type="title"/>
          </p:nvPr>
        </p:nvSpPr>
        <p:spPr>
          <a:xfrm>
            <a:off x="1484309" y="247135"/>
            <a:ext cx="10018713" cy="906161"/>
          </a:xfrm>
        </p:spPr>
        <p:txBody>
          <a:bodyPr>
            <a:normAutofit/>
          </a:bodyPr>
          <a:lstStyle/>
          <a:p>
            <a:r>
              <a:rPr lang="en-US"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a:t>
            </a:r>
            <a:r>
              <a:rPr lang="en-GB"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SA</a:t>
            </a:r>
          </a:p>
        </p:txBody>
      </p:sp>
      <p:sp>
        <p:nvSpPr>
          <p:cNvPr id="3" name="Content Placeholder 2">
            <a:extLst>
              <a:ext uri="{FF2B5EF4-FFF2-40B4-BE49-F238E27FC236}">
                <a16:creationId xmlns:a16="http://schemas.microsoft.com/office/drawing/2014/main" id="{82CDD738-FB07-4A86-BD5F-AFB432BF3CB3}"/>
              </a:ext>
            </a:extLst>
          </p:cNvPr>
          <p:cNvSpPr>
            <a:spLocks noGrp="1"/>
          </p:cNvSpPr>
          <p:nvPr>
            <p:ph idx="1"/>
          </p:nvPr>
        </p:nvSpPr>
        <p:spPr>
          <a:xfrm>
            <a:off x="1484310" y="1153296"/>
            <a:ext cx="10018713" cy="5457569"/>
          </a:xfrm>
        </p:spPr>
        <p:txBody>
          <a:bodyPr>
            <a:normAutofit/>
          </a:bodyPr>
          <a:lstStyle/>
          <a:p>
            <a:r>
              <a:rPr lang="en-US" sz="2000" dirty="0">
                <a:latin typeface="Arial" panose="020B0604020202020204" pitchFamily="34" charset="0"/>
                <a:cs typeface="Arial" panose="020B0604020202020204" pitchFamily="34" charset="0"/>
              </a:rPr>
              <a:t>RSA is named after its inventors Ron Rivest, Adi Shamir, and Leonard Adleman.</a:t>
            </a:r>
          </a:p>
          <a:p>
            <a:r>
              <a:rPr lang="en-US" sz="2000" dirty="0">
                <a:latin typeface="Arial" panose="020B0604020202020204" pitchFamily="34" charset="0"/>
                <a:cs typeface="Arial" panose="020B0604020202020204" pitchFamily="34" charset="0"/>
              </a:rPr>
              <a:t>RSA is based on the difficulty of factoring the product of two large prime numbers. The larger the numbers, the harder it is to factor their product and break the encryption. To encrypt a message using RSA, the message is first converted to a number, and then raised to the power of the public exponent modulo the public modulus.</a:t>
            </a:r>
          </a:p>
          <a:p>
            <a:r>
              <a:rPr lang="en-US" sz="2000" dirty="0">
                <a:latin typeface="Arial" panose="020B0604020202020204" pitchFamily="34" charset="0"/>
                <a:cs typeface="Arial" panose="020B0604020202020204" pitchFamily="34" charset="0"/>
              </a:rPr>
              <a:t>To decrypt a message using RSA, the ciphertext is raised to the power of the private decryption exponent modulo the private modulus.</a:t>
            </a:r>
          </a:p>
          <a:p>
            <a:r>
              <a:rPr lang="en-US" sz="2000" dirty="0">
                <a:latin typeface="Arial" panose="020B0604020202020204" pitchFamily="34" charset="0"/>
                <a:cs typeface="Arial" panose="020B0604020202020204" pitchFamily="34" charset="0"/>
              </a:rPr>
              <a:t>RSA can be used for digital signatures as well as encryption. A digital signature is created by hashing a message and then encrypting the hash with the private key.</a:t>
            </a:r>
          </a:p>
          <a:p>
            <a:r>
              <a:rPr lang="en-US" sz="2000" dirty="0">
                <a:latin typeface="Arial" panose="020B0604020202020204" pitchFamily="34" charset="0"/>
                <a:cs typeface="Arial" panose="020B0604020202020204" pitchFamily="34" charset="0"/>
              </a:rPr>
              <a:t>RSA is widely used in secure communications, such as secure web browsing and email encryption.</a:t>
            </a:r>
          </a:p>
        </p:txBody>
      </p:sp>
    </p:spTree>
    <p:extLst>
      <p:ext uri="{BB962C8B-B14F-4D97-AF65-F5344CB8AC3E}">
        <p14:creationId xmlns:p14="http://schemas.microsoft.com/office/powerpoint/2010/main" val="26202665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0561-5970-45A2-A10D-A7ECCF1DFD83}"/>
              </a:ext>
            </a:extLst>
          </p:cNvPr>
          <p:cNvSpPr>
            <a:spLocks noGrp="1"/>
          </p:cNvSpPr>
          <p:nvPr>
            <p:ph type="title"/>
          </p:nvPr>
        </p:nvSpPr>
        <p:spPr>
          <a:xfrm>
            <a:off x="1309817" y="1581665"/>
            <a:ext cx="10390916" cy="5090983"/>
          </a:xfrm>
        </p:spPr>
        <p:txBody>
          <a:bodyPr>
            <a:noAutofit/>
          </a:bodyPr>
          <a:lstStyle/>
          <a:p>
            <a:pPr algn="l">
              <a:buClr>
                <a:schemeClr val="accent1">
                  <a:lumMod val="75000"/>
                </a:schemeClr>
              </a:buClr>
            </a:pPr>
            <a:r>
              <a:rPr lang="en-US" sz="1800" dirty="0">
                <a:latin typeface="Arial" panose="020B0604020202020204" pitchFamily="34" charset="0"/>
                <a:cs typeface="Arial" panose="020B0604020202020204" pitchFamily="34" charset="0"/>
              </a:rPr>
              <a:t>Eclipse is an open-source integrated development environment (IDE) that is widely used for Java development.</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Eclipse provides a wide range of features, such as code editing, debugging, testing, and version control, that can help you develop high-quality software faster and more efficiently.</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Eclipse has a large and active community of developers who contribute to its development and provide support through forums and online resources.</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Eclipse is highly customizable and extensible, and it supports a wide range of plugins and extensions that can enhance its functionality and make it easier to work with.</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Eclipse provides a user-friendly and intuitive interface that is easy to navigate, making it ideal for beginners and experienced developers alike.</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B9F1914-C4AD-487E-B053-ADC4A7A5D057}"/>
              </a:ext>
            </a:extLst>
          </p:cNvPr>
          <p:cNvPicPr>
            <a:picLocks noChangeAspect="1"/>
          </p:cNvPicPr>
          <p:nvPr/>
        </p:nvPicPr>
        <p:blipFill>
          <a:blip r:embed="rId2"/>
          <a:stretch>
            <a:fillRect/>
          </a:stretch>
        </p:blipFill>
        <p:spPr>
          <a:xfrm>
            <a:off x="4112489" y="0"/>
            <a:ext cx="3291268" cy="1752600"/>
          </a:xfrm>
          <a:prstGeom prst="rect">
            <a:avLst/>
          </a:prstGeom>
        </p:spPr>
      </p:pic>
    </p:spTree>
    <p:extLst>
      <p:ext uri="{BB962C8B-B14F-4D97-AF65-F5344CB8AC3E}">
        <p14:creationId xmlns:p14="http://schemas.microsoft.com/office/powerpoint/2010/main" val="138563345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E762-917E-4A5D-B4A5-00FDC5F95814}"/>
              </a:ext>
            </a:extLst>
          </p:cNvPr>
          <p:cNvSpPr>
            <a:spLocks noGrp="1"/>
          </p:cNvSpPr>
          <p:nvPr>
            <p:ph type="title"/>
          </p:nvPr>
        </p:nvSpPr>
        <p:spPr>
          <a:xfrm>
            <a:off x="1329328" y="190501"/>
            <a:ext cx="10018713" cy="1250842"/>
          </a:xfrm>
        </p:spPr>
        <p:txBody>
          <a:bodyPr/>
          <a:lstStyle/>
          <a:p>
            <a:endParaRPr lang="en-GB" dirty="0"/>
          </a:p>
        </p:txBody>
      </p:sp>
      <p:pic>
        <p:nvPicPr>
          <p:cNvPr id="30" name="Content Placeholder 29">
            <a:extLst>
              <a:ext uri="{FF2B5EF4-FFF2-40B4-BE49-F238E27FC236}">
                <a16:creationId xmlns:a16="http://schemas.microsoft.com/office/drawing/2014/main" id="{DBAABB4D-FE80-4E0C-9909-ECAEA4BFF688}"/>
              </a:ext>
            </a:extLst>
          </p:cNvPr>
          <p:cNvPicPr>
            <a:picLocks noGrp="1" noChangeAspect="1"/>
          </p:cNvPicPr>
          <p:nvPr>
            <p:ph idx="1"/>
          </p:nvPr>
        </p:nvPicPr>
        <p:blipFill>
          <a:blip r:embed="rId2"/>
          <a:stretch>
            <a:fillRect/>
          </a:stretch>
        </p:blipFill>
        <p:spPr>
          <a:xfrm>
            <a:off x="168952" y="0"/>
            <a:ext cx="11854096" cy="6857999"/>
          </a:xfrm>
        </p:spPr>
      </p:pic>
    </p:spTree>
    <p:extLst>
      <p:ext uri="{BB962C8B-B14F-4D97-AF65-F5344CB8AC3E}">
        <p14:creationId xmlns:p14="http://schemas.microsoft.com/office/powerpoint/2010/main" val="1706957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901102-4766-4511-81BB-DD9E9D870301}"/>
              </a:ext>
            </a:extLst>
          </p:cNvPr>
          <p:cNvPicPr>
            <a:picLocks noChangeAspect="1"/>
          </p:cNvPicPr>
          <p:nvPr/>
        </p:nvPicPr>
        <p:blipFill>
          <a:blip r:embed="rId2"/>
          <a:stretch>
            <a:fillRect/>
          </a:stretch>
        </p:blipFill>
        <p:spPr>
          <a:xfrm>
            <a:off x="8150" y="0"/>
            <a:ext cx="12183850" cy="6862590"/>
          </a:xfrm>
          <a:prstGeom prst="rect">
            <a:avLst/>
          </a:prstGeom>
        </p:spPr>
      </p:pic>
    </p:spTree>
    <p:extLst>
      <p:ext uri="{BB962C8B-B14F-4D97-AF65-F5344CB8AC3E}">
        <p14:creationId xmlns:p14="http://schemas.microsoft.com/office/powerpoint/2010/main" val="273035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833F2-FC0F-42EE-A018-C79F61814173}"/>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726327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5768-5710-4ABA-B388-5804BA977F32}"/>
              </a:ext>
            </a:extLst>
          </p:cNvPr>
          <p:cNvSpPr>
            <a:spLocks noGrp="1"/>
          </p:cNvSpPr>
          <p:nvPr>
            <p:ph type="title"/>
          </p:nvPr>
        </p:nvSpPr>
        <p:spPr/>
        <p:txBody>
          <a:bodyPr/>
          <a:lstStyle/>
          <a:p>
            <a:r>
              <a:rPr lang="en-US" dirty="0"/>
              <a:t>Thanking for the wonderful guidance </a:t>
            </a:r>
            <a:endParaRPr lang="en-GB" dirty="0"/>
          </a:p>
        </p:txBody>
      </p:sp>
      <p:sp>
        <p:nvSpPr>
          <p:cNvPr id="3" name="Content Placeholder 2">
            <a:extLst>
              <a:ext uri="{FF2B5EF4-FFF2-40B4-BE49-F238E27FC236}">
                <a16:creationId xmlns:a16="http://schemas.microsoft.com/office/drawing/2014/main" id="{E80EC543-103A-406E-A103-2287CAFEA7A6}"/>
              </a:ext>
            </a:extLst>
          </p:cNvPr>
          <p:cNvSpPr>
            <a:spLocks noGrp="1"/>
          </p:cNvSpPr>
          <p:nvPr>
            <p:ph idx="1"/>
          </p:nvPr>
        </p:nvSpPr>
        <p:spPr/>
        <p:txBody>
          <a:bodyPr/>
          <a:lstStyle/>
          <a:p>
            <a:r>
              <a:rPr lang="en-US" dirty="0"/>
              <a:t>Prof.Deepak Kumar Verma</a:t>
            </a:r>
          </a:p>
          <a:p>
            <a:pPr lvl="1">
              <a:buFont typeface="Wingdings" panose="05000000000000000000" pitchFamily="2" charset="2"/>
              <a:buChar char="Ø"/>
            </a:pPr>
            <a:r>
              <a:rPr lang="en-US" dirty="0"/>
              <a:t>Our Project Guide &amp; Faculty </a:t>
            </a:r>
          </a:p>
          <a:p>
            <a:pPr marL="457200" lvl="1" indent="0">
              <a:buNone/>
            </a:pPr>
            <a:r>
              <a:rPr lang="en-US" dirty="0"/>
              <a:t>	Dept. of Computer Science &amp; Engineering.</a:t>
            </a:r>
          </a:p>
          <a:p>
            <a:r>
              <a:rPr lang="en-US" dirty="0"/>
              <a:t>Prof. Arshad Usmani </a:t>
            </a:r>
          </a:p>
          <a:p>
            <a:pPr lvl="1">
              <a:buFont typeface="Wingdings" panose="05000000000000000000" pitchFamily="2" charset="2"/>
              <a:buChar char="Ø"/>
            </a:pPr>
            <a:r>
              <a:rPr lang="en-US" dirty="0"/>
              <a:t>Faculty &amp; Head of the department.</a:t>
            </a:r>
          </a:p>
          <a:p>
            <a:pPr marL="457200" lvl="1" indent="0">
              <a:buNone/>
            </a:pPr>
            <a:r>
              <a:rPr lang="en-US" dirty="0"/>
              <a:t>	Dept. of Computer Science &amp; Engineering.</a:t>
            </a:r>
            <a:endParaRPr lang="en-GB" dirty="0"/>
          </a:p>
        </p:txBody>
      </p:sp>
    </p:spTree>
    <p:extLst>
      <p:ext uri="{BB962C8B-B14F-4D97-AF65-F5344CB8AC3E}">
        <p14:creationId xmlns:p14="http://schemas.microsoft.com/office/powerpoint/2010/main" val="2610791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6FCC3-C1EC-424D-A24F-5EC610BF966C}"/>
              </a:ext>
            </a:extLst>
          </p:cNvPr>
          <p:cNvPicPr>
            <a:picLocks noChangeAspect="1"/>
          </p:cNvPicPr>
          <p:nvPr/>
        </p:nvPicPr>
        <p:blipFill>
          <a:blip r:embed="rId2"/>
          <a:stretch>
            <a:fillRect/>
          </a:stretch>
        </p:blipFill>
        <p:spPr>
          <a:xfrm>
            <a:off x="0" y="594125"/>
            <a:ext cx="8617058" cy="2650209"/>
          </a:xfrm>
          <a:prstGeom prst="rect">
            <a:avLst/>
          </a:prstGeom>
        </p:spPr>
      </p:pic>
      <p:sp>
        <p:nvSpPr>
          <p:cNvPr id="4" name="TextBox 3">
            <a:extLst>
              <a:ext uri="{FF2B5EF4-FFF2-40B4-BE49-F238E27FC236}">
                <a16:creationId xmlns:a16="http://schemas.microsoft.com/office/drawing/2014/main" id="{A841C7C3-5F53-4B52-B093-D4D0F5CCA8D3}"/>
              </a:ext>
            </a:extLst>
          </p:cNvPr>
          <p:cNvSpPr txBox="1"/>
          <p:nvPr/>
        </p:nvSpPr>
        <p:spPr>
          <a:xfrm>
            <a:off x="9469464" y="991892"/>
            <a:ext cx="1456841" cy="369332"/>
          </a:xfrm>
          <a:prstGeom prst="rect">
            <a:avLst/>
          </a:prstGeom>
          <a:noFill/>
        </p:spPr>
        <p:txBody>
          <a:bodyPr wrap="square" rtlCol="0">
            <a:spAutoFit/>
          </a:bodyPr>
          <a:lstStyle/>
          <a:p>
            <a:r>
              <a:rPr lang="en-US" dirty="0"/>
              <a:t>INPUT FILE</a:t>
            </a:r>
            <a:endParaRPr lang="en-GB" dirty="0"/>
          </a:p>
        </p:txBody>
      </p:sp>
      <p:pic>
        <p:nvPicPr>
          <p:cNvPr id="6" name="Picture 5">
            <a:extLst>
              <a:ext uri="{FF2B5EF4-FFF2-40B4-BE49-F238E27FC236}">
                <a16:creationId xmlns:a16="http://schemas.microsoft.com/office/drawing/2014/main" id="{EA5A09FA-808B-4390-ABC7-CFF5AA97CBD3}"/>
              </a:ext>
            </a:extLst>
          </p:cNvPr>
          <p:cNvPicPr>
            <a:picLocks noChangeAspect="1"/>
          </p:cNvPicPr>
          <p:nvPr/>
        </p:nvPicPr>
        <p:blipFill>
          <a:blip r:embed="rId3"/>
          <a:stretch>
            <a:fillRect/>
          </a:stretch>
        </p:blipFill>
        <p:spPr>
          <a:xfrm>
            <a:off x="0" y="3429000"/>
            <a:ext cx="8617058" cy="2834875"/>
          </a:xfrm>
          <a:prstGeom prst="rect">
            <a:avLst/>
          </a:prstGeom>
        </p:spPr>
      </p:pic>
      <p:sp>
        <p:nvSpPr>
          <p:cNvPr id="7" name="Rectangle 6">
            <a:extLst>
              <a:ext uri="{FF2B5EF4-FFF2-40B4-BE49-F238E27FC236}">
                <a16:creationId xmlns:a16="http://schemas.microsoft.com/office/drawing/2014/main" id="{63110D8C-B83C-413B-AC61-F007E84185D2}"/>
              </a:ext>
            </a:extLst>
          </p:cNvPr>
          <p:cNvSpPr/>
          <p:nvPr/>
        </p:nvSpPr>
        <p:spPr>
          <a:xfrm>
            <a:off x="9469464" y="4836851"/>
            <a:ext cx="1890261" cy="369332"/>
          </a:xfrm>
          <a:prstGeom prst="rect">
            <a:avLst/>
          </a:prstGeom>
        </p:spPr>
        <p:txBody>
          <a:bodyPr wrap="none">
            <a:spAutoFit/>
          </a:bodyPr>
          <a:lstStyle/>
          <a:p>
            <a:r>
              <a:rPr lang="en-US" dirty="0"/>
              <a:t>ENCRYPTED FILE</a:t>
            </a:r>
            <a:endParaRPr lang="en-GB" dirty="0"/>
          </a:p>
        </p:txBody>
      </p:sp>
      <p:sp>
        <p:nvSpPr>
          <p:cNvPr id="8" name="Rectangle 7">
            <a:extLst>
              <a:ext uri="{FF2B5EF4-FFF2-40B4-BE49-F238E27FC236}">
                <a16:creationId xmlns:a16="http://schemas.microsoft.com/office/drawing/2014/main" id="{5BA37B70-27A4-449D-998D-B40C5E4B2658}"/>
              </a:ext>
            </a:extLst>
          </p:cNvPr>
          <p:cNvSpPr/>
          <p:nvPr/>
        </p:nvSpPr>
        <p:spPr>
          <a:xfrm>
            <a:off x="4633282" y="36185"/>
            <a:ext cx="2557931" cy="373274"/>
          </a:xfrm>
          <a:prstGeom prst="rect">
            <a:avLst/>
          </a:prstGeom>
        </p:spPr>
        <p:txBody>
          <a:bodyPr wrap="square">
            <a:spAutoFit/>
          </a:bodyPr>
          <a:lstStyle/>
          <a:p>
            <a:r>
              <a:rPr lang="en-US" dirty="0"/>
              <a:t>sender side </a:t>
            </a:r>
            <a:endParaRPr lang="en-GB" dirty="0"/>
          </a:p>
        </p:txBody>
      </p:sp>
    </p:spTree>
    <p:extLst>
      <p:ext uri="{BB962C8B-B14F-4D97-AF65-F5344CB8AC3E}">
        <p14:creationId xmlns:p14="http://schemas.microsoft.com/office/powerpoint/2010/main" val="392758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F85B2A-C6D7-4AFA-BE4D-F109348DCC5F}"/>
              </a:ext>
            </a:extLst>
          </p:cNvPr>
          <p:cNvSpPr/>
          <p:nvPr/>
        </p:nvSpPr>
        <p:spPr>
          <a:xfrm>
            <a:off x="4834760" y="160171"/>
            <a:ext cx="1525097" cy="369332"/>
          </a:xfrm>
          <a:prstGeom prst="rect">
            <a:avLst/>
          </a:prstGeom>
        </p:spPr>
        <p:txBody>
          <a:bodyPr wrap="none">
            <a:spAutoFit/>
          </a:bodyPr>
          <a:lstStyle/>
          <a:p>
            <a:r>
              <a:rPr lang="en-US" dirty="0"/>
              <a:t>Receiver side </a:t>
            </a:r>
            <a:endParaRPr lang="en-GB" dirty="0"/>
          </a:p>
        </p:txBody>
      </p:sp>
      <p:sp>
        <p:nvSpPr>
          <p:cNvPr id="4" name="Rectangle 3">
            <a:extLst>
              <a:ext uri="{FF2B5EF4-FFF2-40B4-BE49-F238E27FC236}">
                <a16:creationId xmlns:a16="http://schemas.microsoft.com/office/drawing/2014/main" id="{9CF06816-F646-4523-8540-84B2C4C26C68}"/>
              </a:ext>
            </a:extLst>
          </p:cNvPr>
          <p:cNvSpPr/>
          <p:nvPr/>
        </p:nvSpPr>
        <p:spPr>
          <a:xfrm>
            <a:off x="8958615" y="5538083"/>
            <a:ext cx="1518364" cy="369332"/>
          </a:xfrm>
          <a:prstGeom prst="rect">
            <a:avLst/>
          </a:prstGeom>
        </p:spPr>
        <p:txBody>
          <a:bodyPr wrap="none">
            <a:spAutoFit/>
          </a:bodyPr>
          <a:lstStyle/>
          <a:p>
            <a:r>
              <a:rPr lang="en-US" dirty="0"/>
              <a:t>OUTPUT FILE</a:t>
            </a:r>
            <a:endParaRPr lang="en-GB" dirty="0"/>
          </a:p>
        </p:txBody>
      </p:sp>
      <p:sp>
        <p:nvSpPr>
          <p:cNvPr id="5" name="Rectangle 4">
            <a:extLst>
              <a:ext uri="{FF2B5EF4-FFF2-40B4-BE49-F238E27FC236}">
                <a16:creationId xmlns:a16="http://schemas.microsoft.com/office/drawing/2014/main" id="{23343158-42E2-4AD3-AEAA-3113A710D312}"/>
              </a:ext>
            </a:extLst>
          </p:cNvPr>
          <p:cNvSpPr/>
          <p:nvPr/>
        </p:nvSpPr>
        <p:spPr>
          <a:xfrm>
            <a:off x="8958615" y="1694503"/>
            <a:ext cx="1890261" cy="369332"/>
          </a:xfrm>
          <a:prstGeom prst="rect">
            <a:avLst/>
          </a:prstGeom>
        </p:spPr>
        <p:txBody>
          <a:bodyPr wrap="none">
            <a:spAutoFit/>
          </a:bodyPr>
          <a:lstStyle/>
          <a:p>
            <a:r>
              <a:rPr lang="en-US" dirty="0"/>
              <a:t>ENCRYPTED FILE</a:t>
            </a:r>
            <a:endParaRPr lang="en-GB" dirty="0"/>
          </a:p>
        </p:txBody>
      </p:sp>
      <p:pic>
        <p:nvPicPr>
          <p:cNvPr id="7" name="Picture 6">
            <a:extLst>
              <a:ext uri="{FF2B5EF4-FFF2-40B4-BE49-F238E27FC236}">
                <a16:creationId xmlns:a16="http://schemas.microsoft.com/office/drawing/2014/main" id="{13CE6539-4FD1-4DEC-8D0B-690F555B1B93}"/>
              </a:ext>
            </a:extLst>
          </p:cNvPr>
          <p:cNvPicPr>
            <a:picLocks noChangeAspect="1"/>
          </p:cNvPicPr>
          <p:nvPr/>
        </p:nvPicPr>
        <p:blipFill>
          <a:blip r:embed="rId2"/>
          <a:stretch>
            <a:fillRect/>
          </a:stretch>
        </p:blipFill>
        <p:spPr>
          <a:xfrm>
            <a:off x="0" y="529503"/>
            <a:ext cx="8273051" cy="2601155"/>
          </a:xfrm>
          <a:prstGeom prst="rect">
            <a:avLst/>
          </a:prstGeom>
        </p:spPr>
      </p:pic>
      <p:pic>
        <p:nvPicPr>
          <p:cNvPr id="9" name="Picture 8">
            <a:extLst>
              <a:ext uri="{FF2B5EF4-FFF2-40B4-BE49-F238E27FC236}">
                <a16:creationId xmlns:a16="http://schemas.microsoft.com/office/drawing/2014/main" id="{CD34B44E-A52C-46AA-BC27-0EEE67AC1524}"/>
              </a:ext>
            </a:extLst>
          </p:cNvPr>
          <p:cNvPicPr>
            <a:picLocks noChangeAspect="1"/>
          </p:cNvPicPr>
          <p:nvPr/>
        </p:nvPicPr>
        <p:blipFill>
          <a:blip r:embed="rId3"/>
          <a:stretch>
            <a:fillRect/>
          </a:stretch>
        </p:blipFill>
        <p:spPr>
          <a:xfrm>
            <a:off x="-1" y="4283696"/>
            <a:ext cx="8273051" cy="2256589"/>
          </a:xfrm>
          <a:prstGeom prst="rect">
            <a:avLst/>
          </a:prstGeom>
        </p:spPr>
      </p:pic>
    </p:spTree>
    <p:extLst>
      <p:ext uri="{BB962C8B-B14F-4D97-AF65-F5344CB8AC3E}">
        <p14:creationId xmlns:p14="http://schemas.microsoft.com/office/powerpoint/2010/main" val="1378825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7C1307-1AB9-4D71-9FDE-15C4775F7B67}"/>
              </a:ext>
            </a:extLst>
          </p:cNvPr>
          <p:cNvSpPr>
            <a:spLocks noGrp="1"/>
          </p:cNvSpPr>
          <p:nvPr>
            <p:ph type="title"/>
          </p:nvPr>
        </p:nvSpPr>
        <p:spPr>
          <a:xfrm>
            <a:off x="1484311" y="685800"/>
            <a:ext cx="10018713" cy="1382301"/>
          </a:xfrm>
        </p:spPr>
        <p:txBody>
          <a:bodyPr>
            <a:normAutofit/>
          </a:bodyPr>
          <a:lstStyle/>
          <a:p>
            <a:r>
              <a:rPr lang="en-GB"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 FEATURES OVERVIEW</a:t>
            </a:r>
          </a:p>
        </p:txBody>
      </p:sp>
      <p:sp>
        <p:nvSpPr>
          <p:cNvPr id="2" name="Content Placeholder 1">
            <a:extLst>
              <a:ext uri="{FF2B5EF4-FFF2-40B4-BE49-F238E27FC236}">
                <a16:creationId xmlns:a16="http://schemas.microsoft.com/office/drawing/2014/main" id="{16B6F362-02E9-4E66-B35E-975CD9EC886D}"/>
              </a:ext>
            </a:extLst>
          </p:cNvPr>
          <p:cNvSpPr>
            <a:spLocks noGrp="1"/>
          </p:cNvSpPr>
          <p:nvPr>
            <p:ph idx="1"/>
          </p:nvPr>
        </p:nvSpPr>
        <p:spPr>
          <a:xfrm>
            <a:off x="1692029" y="2463517"/>
            <a:ext cx="9603275" cy="3450613"/>
          </a:xfrm>
        </p:spPr>
        <p:txBody>
          <a:bodyPr>
            <a:normAutofit/>
          </a:bodyPr>
          <a:lstStyle/>
          <a:p>
            <a:r>
              <a:rPr lang="en-IN" sz="1800" dirty="0">
                <a:solidFill>
                  <a:srgbClr val="002060"/>
                </a:solidFill>
                <a:latin typeface="Arial" panose="020B0604020202020204" pitchFamily="34" charset="0"/>
                <a:cs typeface="Arial" panose="020B0604020202020204" pitchFamily="34" charset="0"/>
              </a:rPr>
              <a:t>Encryption and decryption is done using asymmetric method .</a:t>
            </a:r>
          </a:p>
          <a:p>
            <a:pPr marL="0" indent="0">
              <a:buNone/>
            </a:pPr>
            <a:endParaRPr lang="en-IN" sz="1800" dirty="0">
              <a:solidFill>
                <a:srgbClr val="002060"/>
              </a:solidFill>
              <a:latin typeface="Arial" panose="020B0604020202020204" pitchFamily="34" charset="0"/>
              <a:cs typeface="Arial" panose="020B0604020202020204" pitchFamily="34" charset="0"/>
            </a:endParaRPr>
          </a:p>
          <a:p>
            <a:r>
              <a:rPr lang="en-IN" sz="1800" dirty="0">
                <a:solidFill>
                  <a:srgbClr val="002060"/>
                </a:solidFill>
                <a:latin typeface="Arial" panose="020B0604020202020204" pitchFamily="34" charset="0"/>
                <a:cs typeface="Arial" panose="020B0604020202020204" pitchFamily="34" charset="0"/>
              </a:rPr>
              <a:t>It provide confidentiality and reliable in attempt to hide the existence of the data.</a:t>
            </a:r>
          </a:p>
          <a:p>
            <a:endParaRPr lang="en-IN" sz="1800" dirty="0">
              <a:solidFill>
                <a:srgbClr val="002060"/>
              </a:solidFill>
              <a:latin typeface="Arial" panose="020B0604020202020204" pitchFamily="34" charset="0"/>
              <a:cs typeface="Arial" panose="020B0604020202020204" pitchFamily="34" charset="0"/>
            </a:endParaRPr>
          </a:p>
          <a:p>
            <a:r>
              <a:rPr lang="en-IN" sz="1800" dirty="0">
                <a:solidFill>
                  <a:srgbClr val="002060"/>
                </a:solidFill>
                <a:latin typeface="Arial" panose="020B0604020202020204" pitchFamily="34" charset="0"/>
                <a:cs typeface="Arial" panose="020B0604020202020204" pitchFamily="34" charset="0"/>
              </a:rPr>
              <a:t>The aim is to hide the data using steganography and ensure the quality of concealing data must not be lost.</a:t>
            </a:r>
          </a:p>
          <a:p>
            <a:endParaRPr lang="en-IN" sz="1800" dirty="0">
              <a:solidFill>
                <a:srgbClr val="002060"/>
              </a:solidFill>
              <a:latin typeface="Arial" panose="020B0604020202020204" pitchFamily="34" charset="0"/>
              <a:cs typeface="Arial" panose="020B0604020202020204" pitchFamily="34" charset="0"/>
            </a:endParaRPr>
          </a:p>
          <a:p>
            <a:r>
              <a:rPr lang="en-IN" sz="1800" dirty="0">
                <a:solidFill>
                  <a:srgbClr val="002060"/>
                </a:solidFill>
                <a:latin typeface="Arial" panose="020B0604020202020204" pitchFamily="34" charset="0"/>
                <a:cs typeface="Arial" panose="020B0604020202020204" pitchFamily="34" charset="0"/>
              </a:rPr>
              <a:t>It doesn’t need internet connectivity.</a:t>
            </a:r>
          </a:p>
          <a:p>
            <a:pPr marL="0" indent="0">
              <a:buNone/>
            </a:pPr>
            <a:endParaRPr lang="en-IN" sz="1800" dirty="0">
              <a:solidFill>
                <a:srgbClr val="002060"/>
              </a:solidFill>
              <a:latin typeface="Arial" panose="020B0604020202020204" pitchFamily="34" charset="0"/>
              <a:cs typeface="Arial" panose="020B0604020202020204" pitchFamily="34" charset="0"/>
            </a:endParaRPr>
          </a:p>
          <a:p>
            <a:endParaRPr lang="en-IN" sz="18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35187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F016-8569-E5AD-C488-32E7F209E6E0}"/>
              </a:ext>
            </a:extLst>
          </p:cNvPr>
          <p:cNvSpPr>
            <a:spLocks noGrp="1"/>
          </p:cNvSpPr>
          <p:nvPr>
            <p:ph type="title"/>
          </p:nvPr>
        </p:nvSpPr>
        <p:spPr>
          <a:xfrm>
            <a:off x="1779373" y="681681"/>
            <a:ext cx="7808354" cy="770237"/>
          </a:xfrm>
        </p:spPr>
        <p:txBody>
          <a:bodyPr/>
          <a:lstStyle/>
          <a:p>
            <a:r>
              <a:rPr lang="en-IN"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CONCLUSION</a:t>
            </a:r>
            <a:endParaRPr lang="en-IN"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8ACA8F6D-2C3F-C591-D489-1CBD0EDB8029}"/>
              </a:ext>
            </a:extLst>
          </p:cNvPr>
          <p:cNvSpPr>
            <a:spLocks noGrp="1"/>
          </p:cNvSpPr>
          <p:nvPr>
            <p:ph idx="1"/>
          </p:nvPr>
        </p:nvSpPr>
        <p:spPr>
          <a:xfrm>
            <a:off x="1385456" y="1866899"/>
            <a:ext cx="10018713" cy="3124201"/>
          </a:xfrm>
        </p:spPr>
        <p:txBody>
          <a:bodyPr>
            <a:normAutofit/>
          </a:bodyPr>
          <a:lstStyle/>
          <a:p>
            <a:pPr marL="226060" marR="273050" indent="-6350">
              <a:lnSpc>
                <a:spcPct val="100000"/>
              </a:lnSpc>
              <a:spcAft>
                <a:spcPts val="405"/>
              </a:spcAft>
            </a:pPr>
            <a:r>
              <a:rPr lang="en-IN" sz="1800"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This project is designed by using the steganography and cryptography features factors for better performance.</a:t>
            </a:r>
          </a:p>
          <a:p>
            <a:pPr marL="219710" marR="273050" indent="0">
              <a:lnSpc>
                <a:spcPct val="100000"/>
              </a:lnSpc>
              <a:spcAft>
                <a:spcPts val="405"/>
              </a:spcAft>
              <a:buNone/>
            </a:pPr>
            <a:endParaRPr lang="en-IN" sz="1800" dirty="0">
              <a:solidFill>
                <a:srgbClr val="0070C0"/>
              </a:solidFill>
              <a:effectLst/>
              <a:latin typeface="Arial" panose="020B0604020202020204" pitchFamily="34" charset="0"/>
              <a:ea typeface="Times New Roman" panose="02020603050405020304" pitchFamily="18" charset="0"/>
              <a:cs typeface="Arial" panose="020B0604020202020204" pitchFamily="34" charset="0"/>
            </a:endParaRPr>
          </a:p>
          <a:p>
            <a:pPr marL="226060" marR="273050" indent="-6350">
              <a:lnSpc>
                <a:spcPct val="100000"/>
              </a:lnSpc>
              <a:spcAft>
                <a:spcPts val="405"/>
              </a:spcAft>
            </a:pPr>
            <a:r>
              <a:rPr lang="en-IN" sz="1800"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We concluded that in our method the text files and RSA Cryptography are better . Because of their high capacity. Results achieved indicate that our proposed method is encouraging in terms of security and robustness. </a:t>
            </a:r>
            <a:endParaRPr lang="en-IN" sz="1800" dirty="0">
              <a:solidFill>
                <a:srgbClr val="0070C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7206835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DCED45-CA91-495F-8329-49163D40BC0B}"/>
              </a:ext>
            </a:extLst>
          </p:cNvPr>
          <p:cNvSpPr>
            <a:spLocks noGrp="1"/>
          </p:cNvSpPr>
          <p:nvPr>
            <p:ph type="body" sz="quarter" idx="12"/>
          </p:nvPr>
        </p:nvSpPr>
        <p:spPr>
          <a:xfrm>
            <a:off x="1867650" y="2211026"/>
            <a:ext cx="8802688" cy="3127927"/>
          </a:xfrm>
        </p:spPr>
        <p:txBody>
          <a:bodyPr>
            <a:normAutofit fontScale="77500" lnSpcReduction="20000"/>
          </a:bodyPr>
          <a:lstStyle/>
          <a:p>
            <a:pPr>
              <a:lnSpc>
                <a:spcPct val="100000"/>
              </a:lnSpc>
            </a:pPr>
            <a:r>
              <a:rPr lang="en-US" dirty="0"/>
              <a:t>"Good cryptography is characterized by the fact that it provides confidentiality, integrity, and authenticity without getting in the way." - </a:t>
            </a:r>
            <a:r>
              <a:rPr lang="en-US" sz="6200" dirty="0">
                <a:solidFill>
                  <a:srgbClr val="00B050"/>
                </a:solidFill>
              </a:rPr>
              <a:t>Bruce Schneier</a:t>
            </a:r>
            <a:endParaRPr lang="en-US" b="1" u="sng" dirty="0">
              <a:solidFill>
                <a:srgbClr val="00B050"/>
              </a:solidFill>
            </a:endParaRPr>
          </a:p>
        </p:txBody>
      </p:sp>
    </p:spTree>
    <p:extLst>
      <p:ext uri="{BB962C8B-B14F-4D97-AF65-F5344CB8AC3E}">
        <p14:creationId xmlns:p14="http://schemas.microsoft.com/office/powerpoint/2010/main" val="10274326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2410874" y="1181099"/>
            <a:ext cx="5818916" cy="1371599"/>
          </a:xfrm>
        </p:spPr>
        <p:txBody>
          <a:bodyPr/>
          <a:lstStyle/>
          <a:p>
            <a:r>
              <a:rPr lang="en-US" sz="2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Participants</a:t>
            </a:r>
            <a:r>
              <a:rPr lang="en-US" dirty="0"/>
              <a:t>:</a:t>
            </a:r>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002279" y="2175818"/>
            <a:ext cx="4187441" cy="3124201"/>
          </a:xfrm>
        </p:spPr>
        <p:txBody>
          <a:bodyPr/>
          <a:lstStyle/>
          <a:p>
            <a:pPr lvl="0"/>
            <a:r>
              <a:rPr lang="en-US" dirty="0">
                <a:solidFill>
                  <a:srgbClr val="000000"/>
                </a:solidFill>
                <a:ea typeface="Tahoma" panose="020B0604030504040204" pitchFamily="34" charset="0"/>
                <a:cs typeface="Tahoma" panose="020B0604030504040204" pitchFamily="34" charset="0"/>
              </a:rPr>
              <a:t>AMAN KUMAR SINGH.</a:t>
            </a:r>
          </a:p>
          <a:p>
            <a:pPr marL="0" lvl="0" indent="0">
              <a:buNone/>
            </a:pPr>
            <a:r>
              <a:rPr lang="en-US" dirty="0">
                <a:solidFill>
                  <a:srgbClr val="000000"/>
                </a:solidFill>
                <a:ea typeface="Tahoma" panose="020B0604030504040204" pitchFamily="34" charset="0"/>
                <a:cs typeface="Tahoma" panose="020B0604030504040204" pitchFamily="34" charset="0"/>
              </a:rPr>
              <a:t>	[2K19/CSE/D07]</a:t>
            </a:r>
          </a:p>
          <a:p>
            <a:r>
              <a:rPr lang="en-US" dirty="0">
                <a:solidFill>
                  <a:srgbClr val="000000"/>
                </a:solidFill>
                <a:ea typeface="Tahoma" panose="020B0604030504040204" pitchFamily="34" charset="0"/>
                <a:cs typeface="Tahoma" panose="020B0604030504040204" pitchFamily="34" charset="0"/>
              </a:rPr>
              <a:t>RAGHAV KUMAR SINGH. </a:t>
            </a:r>
          </a:p>
          <a:p>
            <a:pPr marL="0" lvl="0" indent="0">
              <a:buNone/>
            </a:pPr>
            <a:r>
              <a:rPr lang="en-US" dirty="0">
                <a:solidFill>
                  <a:srgbClr val="000000"/>
                </a:solidFill>
                <a:ea typeface="Tahoma" panose="020B0604030504040204" pitchFamily="34" charset="0"/>
                <a:cs typeface="Tahoma" panose="020B0604030504040204" pitchFamily="34" charset="0"/>
              </a:rPr>
              <a:t>	[2K19/CSE/D26]</a:t>
            </a:r>
            <a:endParaRPr lang="en-US" dirty="0"/>
          </a:p>
        </p:txBody>
      </p:sp>
    </p:spTree>
    <p:extLst>
      <p:ext uri="{BB962C8B-B14F-4D97-AF65-F5344CB8AC3E}">
        <p14:creationId xmlns:p14="http://schemas.microsoft.com/office/powerpoint/2010/main" val="24494316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13706-A87E-B62F-9ADB-9A6AD98464E5}"/>
              </a:ext>
            </a:extLst>
          </p:cNvPr>
          <p:cNvSpPr>
            <a:spLocks noGrp="1"/>
          </p:cNvSpPr>
          <p:nvPr>
            <p:ph type="title"/>
          </p:nvPr>
        </p:nvSpPr>
        <p:spPr>
          <a:xfrm>
            <a:off x="58781" y="908221"/>
            <a:ext cx="9204666" cy="1056503"/>
          </a:xfrm>
        </p:spPr>
        <p:txBody>
          <a:bodyPr>
            <a:normAutofit/>
          </a:bodyPr>
          <a:lstStyle/>
          <a:p>
            <a:r>
              <a:rPr lang="en-IN"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8EFAD82C-9A57-FC87-A6A2-BCEF57666F21}"/>
              </a:ext>
            </a:extLst>
          </p:cNvPr>
          <p:cNvSpPr>
            <a:spLocks noGrp="1"/>
          </p:cNvSpPr>
          <p:nvPr>
            <p:ph idx="1"/>
          </p:nvPr>
        </p:nvSpPr>
        <p:spPr>
          <a:xfrm>
            <a:off x="2928553" y="1767017"/>
            <a:ext cx="4559642" cy="3076832"/>
          </a:xfrm>
        </p:spPr>
        <p:txBody>
          <a:bodyPr>
            <a:normAutofit/>
          </a:bodyPr>
          <a:lstStyle/>
          <a:p>
            <a:r>
              <a:rPr lang="en-IN" sz="1800" dirty="0">
                <a:latin typeface="Arial" panose="020B0604020202020204" pitchFamily="34" charset="0"/>
                <a:cs typeface="Arial" panose="020B0604020202020204" pitchFamily="34" charset="0"/>
              </a:rPr>
              <a:t>Objective</a:t>
            </a:r>
          </a:p>
          <a:p>
            <a:r>
              <a:rPr lang="en-IN" sz="1800" dirty="0">
                <a:latin typeface="Arial" panose="020B0604020202020204" pitchFamily="34" charset="0"/>
                <a:cs typeface="Arial" panose="020B0604020202020204" pitchFamily="34" charset="0"/>
              </a:rPr>
              <a:t>Introduction</a:t>
            </a:r>
          </a:p>
          <a:p>
            <a:r>
              <a:rPr lang="en-IN" sz="1800" dirty="0">
                <a:latin typeface="Arial" panose="020B0604020202020204" pitchFamily="34" charset="0"/>
                <a:cs typeface="Arial" panose="020B0604020202020204" pitchFamily="34" charset="0"/>
              </a:rPr>
              <a:t>Technology &amp; Platform overview</a:t>
            </a:r>
          </a:p>
          <a:p>
            <a:r>
              <a:rPr lang="en-IN" sz="1800" dirty="0">
                <a:latin typeface="Arial" panose="020B0604020202020204" pitchFamily="34" charset="0"/>
                <a:cs typeface="Arial" panose="020B0604020202020204" pitchFamily="34" charset="0"/>
              </a:rPr>
              <a:t>Application Feature overview</a:t>
            </a:r>
          </a:p>
          <a:p>
            <a:r>
              <a:rPr lang="en-IN" sz="1800" dirty="0">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22276854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361861" y="628207"/>
            <a:ext cx="10018713" cy="1254211"/>
          </a:xfrm>
        </p:spPr>
        <p:txBody>
          <a:bodyPr>
            <a:normAutofit/>
          </a:bodyPr>
          <a:lstStyle/>
          <a:p>
            <a:r>
              <a:rPr lang="en-US" sz="2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OBJECTIVE</a:t>
            </a:r>
            <a:r>
              <a:rPr lang="en-US" dirty="0"/>
              <a:t>:	</a:t>
            </a:r>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484310" y="2202738"/>
            <a:ext cx="10018713" cy="3124201"/>
          </a:xfrm>
        </p:spPr>
        <p:txBody>
          <a:bodyPr/>
          <a:lstStyle/>
          <a:p>
            <a:r>
              <a:rPr lang="en-US" sz="2000" dirty="0"/>
              <a:t>We aim at building an application which ensure the security of data or files contains important details to be safe and secure .</a:t>
            </a:r>
          </a:p>
          <a:p>
            <a:r>
              <a:rPr lang="en-US" sz="2000" dirty="0"/>
              <a:t>Since the security of any digital information from unauthorized access is fully not secure in network.</a:t>
            </a:r>
          </a:p>
          <a:p>
            <a:r>
              <a:rPr lang="en-US" sz="2000" dirty="0"/>
              <a:t>It is developed to make reliable transfer and storing of data.</a:t>
            </a:r>
          </a:p>
          <a:p>
            <a:r>
              <a:rPr lang="en-US" sz="2000" dirty="0"/>
              <a:t>To  reducing the risks of data loss or corruption.</a:t>
            </a:r>
          </a:p>
          <a:p>
            <a:pPr marL="0" indent="0">
              <a:buNone/>
            </a:pPr>
            <a:endParaRPr lang="en-US" dirty="0"/>
          </a:p>
          <a:p>
            <a:endParaRPr lang="en-US" dirty="0"/>
          </a:p>
        </p:txBody>
      </p:sp>
      <p:pic>
        <p:nvPicPr>
          <p:cNvPr id="4"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7689" y="439649"/>
            <a:ext cx="1122450" cy="1122450"/>
          </a:xfrm>
          <a:prstGeom prst="rect">
            <a:avLst/>
          </a:prstGeom>
        </p:spPr>
      </p:pic>
    </p:spTree>
    <p:extLst>
      <p:ext uri="{BB962C8B-B14F-4D97-AF65-F5344CB8AC3E}">
        <p14:creationId xmlns:p14="http://schemas.microsoft.com/office/powerpoint/2010/main" val="20942982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484311" y="685801"/>
            <a:ext cx="10018713" cy="1044146"/>
          </a:xfrm>
        </p:spPr>
        <p:txBody>
          <a:bodyPr/>
          <a:lstStyle/>
          <a:p>
            <a:r>
              <a:rPr lang="en-US" sz="2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INTRODUCTION</a:t>
            </a:r>
            <a:endParaRPr lang="en-US"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363012" y="1948542"/>
            <a:ext cx="10018713" cy="3124201"/>
          </a:xfrm>
        </p:spPr>
        <p:txBody>
          <a:bodyPr>
            <a:normAutofit/>
          </a:bodyPr>
          <a:lstStyle/>
          <a:p>
            <a:pPr lvl="0">
              <a:lnSpc>
                <a:spcPct val="150000"/>
              </a:lnSpc>
            </a:pPr>
            <a:r>
              <a:rPr lang="en-US" sz="1800" dirty="0">
                <a:latin typeface="Arial" panose="020B0604020202020204" pitchFamily="34" charset="0"/>
                <a:cs typeface="Arial" panose="020B0604020202020204" pitchFamily="34" charset="0"/>
              </a:rPr>
              <a:t>The applications employs advanced encryption algorithms to ensure that user data is protected at all times.</a:t>
            </a:r>
          </a:p>
          <a:p>
            <a:pPr lvl="0">
              <a:lnSpc>
                <a:spcPct val="150000"/>
              </a:lnSpc>
            </a:pPr>
            <a:r>
              <a:rPr lang="en-US" sz="1800" dirty="0">
                <a:latin typeface="Arial" panose="020B0604020202020204" pitchFamily="34" charset="0"/>
                <a:cs typeface="Arial" panose="020B0604020202020204" pitchFamily="34" charset="0"/>
              </a:rPr>
              <a:t>With its powerful encryption, user friendly interface and robust features.</a:t>
            </a:r>
          </a:p>
          <a:p>
            <a:pPr lvl="0">
              <a:lnSpc>
                <a:spcPct val="150000"/>
              </a:lnSpc>
            </a:pPr>
            <a:r>
              <a:rPr lang="en-US" sz="1800" dirty="0">
                <a:latin typeface="Arial" panose="020B0604020202020204" pitchFamily="34" charset="0"/>
                <a:cs typeface="Arial" panose="020B0604020202020204" pitchFamily="34" charset="0"/>
              </a:rPr>
              <a:t>Once such solution is project cipher vault to ensure confidentiality ,integrity ,and availability of data through a combination of cryptographic techniques.</a:t>
            </a:r>
          </a:p>
          <a:p>
            <a:pPr lvl="0">
              <a:lnSpc>
                <a:spcPct val="150000"/>
              </a:lnSpc>
            </a:pPr>
            <a:r>
              <a:rPr lang="en-US" sz="1800" dirty="0">
                <a:latin typeface="Arial" panose="020B0604020202020204" pitchFamily="34" charset="0"/>
                <a:cs typeface="Arial" panose="020B0604020202020204" pitchFamily="34" charset="0"/>
              </a:rPr>
              <a:t>It will help to automate the complete lifecycle of security approach.</a:t>
            </a:r>
          </a:p>
        </p:txBody>
      </p:sp>
    </p:spTree>
    <p:extLst>
      <p:ext uri="{BB962C8B-B14F-4D97-AF65-F5344CB8AC3E}">
        <p14:creationId xmlns:p14="http://schemas.microsoft.com/office/powerpoint/2010/main" val="27129365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010356B-1102-47E6-824F-068B1E0FC23F}"/>
              </a:ext>
            </a:extLst>
          </p:cNvPr>
          <p:cNvGraphicFramePr>
            <a:graphicFrameLocks noGrp="1"/>
          </p:cNvGraphicFramePr>
          <p:nvPr>
            <p:extLst>
              <p:ext uri="{D42A27DB-BD31-4B8C-83A1-F6EECF244321}">
                <p14:modId xmlns:p14="http://schemas.microsoft.com/office/powerpoint/2010/main" val="1114530418"/>
              </p:ext>
            </p:extLst>
          </p:nvPr>
        </p:nvGraphicFramePr>
        <p:xfrm>
          <a:off x="1580564" y="1752564"/>
          <a:ext cx="9185812" cy="3875676"/>
        </p:xfrm>
        <a:graphic>
          <a:graphicData uri="http://schemas.openxmlformats.org/drawingml/2006/table">
            <a:tbl>
              <a:tblPr firstRow="1" bandRow="1">
                <a:tableStyleId>{69012ECD-51FC-41F1-AA8D-1B2483CD663E}</a:tableStyleId>
              </a:tblPr>
              <a:tblGrid>
                <a:gridCol w="1797517">
                  <a:extLst>
                    <a:ext uri="{9D8B030D-6E8A-4147-A177-3AD203B41FA5}">
                      <a16:colId xmlns:a16="http://schemas.microsoft.com/office/drawing/2014/main" val="2839327254"/>
                    </a:ext>
                  </a:extLst>
                </a:gridCol>
                <a:gridCol w="407094">
                  <a:extLst>
                    <a:ext uri="{9D8B030D-6E8A-4147-A177-3AD203B41FA5}">
                      <a16:colId xmlns:a16="http://schemas.microsoft.com/office/drawing/2014/main" val="1878852395"/>
                    </a:ext>
                  </a:extLst>
                </a:gridCol>
                <a:gridCol w="407094">
                  <a:extLst>
                    <a:ext uri="{9D8B030D-6E8A-4147-A177-3AD203B41FA5}">
                      <a16:colId xmlns:a16="http://schemas.microsoft.com/office/drawing/2014/main" val="282208827"/>
                    </a:ext>
                  </a:extLst>
                </a:gridCol>
                <a:gridCol w="293539">
                  <a:extLst>
                    <a:ext uri="{9D8B030D-6E8A-4147-A177-3AD203B41FA5}">
                      <a16:colId xmlns:a16="http://schemas.microsoft.com/office/drawing/2014/main" val="3360626083"/>
                    </a:ext>
                  </a:extLst>
                </a:gridCol>
                <a:gridCol w="146770">
                  <a:extLst>
                    <a:ext uri="{9D8B030D-6E8A-4147-A177-3AD203B41FA5}">
                      <a16:colId xmlns:a16="http://schemas.microsoft.com/office/drawing/2014/main" val="3650011687"/>
                    </a:ext>
                  </a:extLst>
                </a:gridCol>
                <a:gridCol w="146770">
                  <a:extLst>
                    <a:ext uri="{9D8B030D-6E8A-4147-A177-3AD203B41FA5}">
                      <a16:colId xmlns:a16="http://schemas.microsoft.com/office/drawing/2014/main" val="2448282822"/>
                    </a:ext>
                  </a:extLst>
                </a:gridCol>
                <a:gridCol w="293539">
                  <a:extLst>
                    <a:ext uri="{9D8B030D-6E8A-4147-A177-3AD203B41FA5}">
                      <a16:colId xmlns:a16="http://schemas.microsoft.com/office/drawing/2014/main" val="1019327545"/>
                    </a:ext>
                  </a:extLst>
                </a:gridCol>
                <a:gridCol w="270456">
                  <a:extLst>
                    <a:ext uri="{9D8B030D-6E8A-4147-A177-3AD203B41FA5}">
                      <a16:colId xmlns:a16="http://schemas.microsoft.com/office/drawing/2014/main" val="1467699790"/>
                    </a:ext>
                  </a:extLst>
                </a:gridCol>
                <a:gridCol w="270457">
                  <a:extLst>
                    <a:ext uri="{9D8B030D-6E8A-4147-A177-3AD203B41FA5}">
                      <a16:colId xmlns:a16="http://schemas.microsoft.com/office/drawing/2014/main" val="2922689414"/>
                    </a:ext>
                  </a:extLst>
                </a:gridCol>
                <a:gridCol w="270456">
                  <a:extLst>
                    <a:ext uri="{9D8B030D-6E8A-4147-A177-3AD203B41FA5}">
                      <a16:colId xmlns:a16="http://schemas.microsoft.com/office/drawing/2014/main" val="2782505965"/>
                    </a:ext>
                  </a:extLst>
                </a:gridCol>
                <a:gridCol w="965915">
                  <a:extLst>
                    <a:ext uri="{9D8B030D-6E8A-4147-A177-3AD203B41FA5}">
                      <a16:colId xmlns:a16="http://schemas.microsoft.com/office/drawing/2014/main" val="2534955673"/>
                    </a:ext>
                  </a:extLst>
                </a:gridCol>
                <a:gridCol w="437882">
                  <a:extLst>
                    <a:ext uri="{9D8B030D-6E8A-4147-A177-3AD203B41FA5}">
                      <a16:colId xmlns:a16="http://schemas.microsoft.com/office/drawing/2014/main" val="2874861290"/>
                    </a:ext>
                  </a:extLst>
                </a:gridCol>
                <a:gridCol w="437882">
                  <a:extLst>
                    <a:ext uri="{9D8B030D-6E8A-4147-A177-3AD203B41FA5}">
                      <a16:colId xmlns:a16="http://schemas.microsoft.com/office/drawing/2014/main" val="2466329476"/>
                    </a:ext>
                  </a:extLst>
                </a:gridCol>
                <a:gridCol w="915789">
                  <a:extLst>
                    <a:ext uri="{9D8B030D-6E8A-4147-A177-3AD203B41FA5}">
                      <a16:colId xmlns:a16="http://schemas.microsoft.com/office/drawing/2014/main" val="2389698188"/>
                    </a:ext>
                  </a:extLst>
                </a:gridCol>
                <a:gridCol w="484337">
                  <a:extLst>
                    <a:ext uri="{9D8B030D-6E8A-4147-A177-3AD203B41FA5}">
                      <a16:colId xmlns:a16="http://schemas.microsoft.com/office/drawing/2014/main" val="1940620936"/>
                    </a:ext>
                  </a:extLst>
                </a:gridCol>
                <a:gridCol w="116840">
                  <a:extLst>
                    <a:ext uri="{9D8B030D-6E8A-4147-A177-3AD203B41FA5}">
                      <a16:colId xmlns:a16="http://schemas.microsoft.com/office/drawing/2014/main" val="3776729127"/>
                    </a:ext>
                  </a:extLst>
                </a:gridCol>
                <a:gridCol w="142893">
                  <a:extLst>
                    <a:ext uri="{9D8B030D-6E8A-4147-A177-3AD203B41FA5}">
                      <a16:colId xmlns:a16="http://schemas.microsoft.com/office/drawing/2014/main" val="1335143673"/>
                    </a:ext>
                  </a:extLst>
                </a:gridCol>
                <a:gridCol w="142893">
                  <a:extLst>
                    <a:ext uri="{9D8B030D-6E8A-4147-A177-3AD203B41FA5}">
                      <a16:colId xmlns:a16="http://schemas.microsoft.com/office/drawing/2014/main" val="565158023"/>
                    </a:ext>
                  </a:extLst>
                </a:gridCol>
                <a:gridCol w="208280">
                  <a:extLst>
                    <a:ext uri="{9D8B030D-6E8A-4147-A177-3AD203B41FA5}">
                      <a16:colId xmlns:a16="http://schemas.microsoft.com/office/drawing/2014/main" val="1375577551"/>
                    </a:ext>
                  </a:extLst>
                </a:gridCol>
                <a:gridCol w="1029409">
                  <a:extLst>
                    <a:ext uri="{9D8B030D-6E8A-4147-A177-3AD203B41FA5}">
                      <a16:colId xmlns:a16="http://schemas.microsoft.com/office/drawing/2014/main" val="626802405"/>
                    </a:ext>
                  </a:extLst>
                </a:gridCol>
              </a:tblGrid>
              <a:tr h="0">
                <a:tc>
                  <a:txBody>
                    <a:bodyPr/>
                    <a:lstStyle/>
                    <a:p>
                      <a:endParaRPr lang="en-GB" dirty="0"/>
                    </a:p>
                  </a:txBody>
                  <a:tcPr/>
                </a:tc>
                <a:tc gridSpan="2">
                  <a:txBody>
                    <a:bodyPr/>
                    <a:lstStyle/>
                    <a:p>
                      <a:r>
                        <a:rPr lang="en-GB" dirty="0"/>
                        <a:t>1</a:t>
                      </a:r>
                      <a:r>
                        <a:rPr lang="en-GB" baseline="30000" dirty="0"/>
                        <a:t>st</a:t>
                      </a:r>
                      <a:r>
                        <a:rPr lang="en-GB" dirty="0"/>
                        <a:t> Week</a:t>
                      </a:r>
                    </a:p>
                  </a:txBody>
                  <a:tcPr/>
                </a:tc>
                <a:tc hMerge="1">
                  <a:txBody>
                    <a:bodyPr/>
                    <a:lstStyle/>
                    <a:p>
                      <a:endParaRPr lang="en-GB"/>
                    </a:p>
                  </a:txBody>
                  <a:tcPr/>
                </a:tc>
                <a:tc gridSpan="4">
                  <a:txBody>
                    <a:bodyPr/>
                    <a:lstStyle/>
                    <a:p>
                      <a:r>
                        <a:rPr lang="en-GB" dirty="0"/>
                        <a:t>2</a:t>
                      </a:r>
                      <a:r>
                        <a:rPr lang="en-GB" baseline="30000" dirty="0"/>
                        <a:t>nd</a:t>
                      </a:r>
                      <a:r>
                        <a:rPr lang="en-GB" dirty="0"/>
                        <a:t> Week</a:t>
                      </a:r>
                    </a:p>
                    <a:p>
                      <a:endParaRPr lang="en-GB" dirty="0"/>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r>
                        <a:rPr lang="en-GB" dirty="0"/>
                        <a:t>3</a:t>
                      </a:r>
                      <a:r>
                        <a:rPr lang="en-GB" baseline="30000" dirty="0"/>
                        <a:t>rd</a:t>
                      </a:r>
                      <a:r>
                        <a:rPr lang="en-GB" dirty="0"/>
                        <a:t> Week</a:t>
                      </a:r>
                    </a:p>
                  </a:txBody>
                  <a:tcPr/>
                </a:tc>
                <a:tc hMerge="1">
                  <a:txBody>
                    <a:bodyPr/>
                    <a:lstStyle/>
                    <a:p>
                      <a:endParaRPr lang="en-GB"/>
                    </a:p>
                  </a:txBody>
                  <a:tcPr/>
                </a:tc>
                <a:tc hMerge="1">
                  <a:txBody>
                    <a:bodyPr/>
                    <a:lstStyle/>
                    <a:p>
                      <a:endParaRPr lang="en-GB"/>
                    </a:p>
                  </a:txBody>
                  <a:tcPr/>
                </a:tc>
                <a:tc>
                  <a:txBody>
                    <a:bodyPr/>
                    <a:lstStyle/>
                    <a:p>
                      <a:r>
                        <a:rPr lang="en-GB" dirty="0"/>
                        <a:t>4</a:t>
                      </a:r>
                      <a:r>
                        <a:rPr lang="en-GB" baseline="30000" dirty="0"/>
                        <a:t>th</a:t>
                      </a:r>
                      <a:r>
                        <a:rPr lang="en-GB" dirty="0"/>
                        <a:t> Week</a:t>
                      </a:r>
                    </a:p>
                    <a:p>
                      <a:endParaRPr lang="en-GB" dirty="0"/>
                    </a:p>
                  </a:txBody>
                  <a:tcPr/>
                </a:tc>
                <a:tc gridSpan="2">
                  <a:txBody>
                    <a:bodyPr/>
                    <a:lstStyle/>
                    <a:p>
                      <a:r>
                        <a:rPr lang="en-GB" dirty="0"/>
                        <a:t>5</a:t>
                      </a:r>
                      <a:r>
                        <a:rPr lang="en-GB" baseline="30000" dirty="0"/>
                        <a:t>th</a:t>
                      </a:r>
                      <a:r>
                        <a:rPr lang="en-GB" dirty="0"/>
                        <a:t> Week</a:t>
                      </a:r>
                    </a:p>
                  </a:txBody>
                  <a:tcPr/>
                </a:tc>
                <a:tc hMerge="1">
                  <a:txBody>
                    <a:bodyPr/>
                    <a:lstStyle/>
                    <a:p>
                      <a:endParaRPr lang="en-GB"/>
                    </a:p>
                  </a:txBody>
                  <a:tcPr/>
                </a:tc>
                <a:tc>
                  <a:txBody>
                    <a:bodyPr/>
                    <a:lstStyle/>
                    <a:p>
                      <a:r>
                        <a:rPr lang="en-GB" dirty="0"/>
                        <a:t>6</a:t>
                      </a:r>
                      <a:r>
                        <a:rPr lang="en-GB" baseline="30000" dirty="0"/>
                        <a:t>th</a:t>
                      </a:r>
                      <a:r>
                        <a:rPr lang="en-GB" dirty="0"/>
                        <a:t> Week</a:t>
                      </a:r>
                    </a:p>
                  </a:txBody>
                  <a:tcPr/>
                </a:tc>
                <a:tc gridSpan="5">
                  <a:txBody>
                    <a:bodyPr/>
                    <a:lstStyle/>
                    <a:p>
                      <a:r>
                        <a:rPr lang="en-GB" dirty="0"/>
                        <a:t>7</a:t>
                      </a:r>
                      <a:r>
                        <a:rPr lang="en-GB" baseline="30000" dirty="0"/>
                        <a:t>th</a:t>
                      </a:r>
                      <a:r>
                        <a:rPr lang="en-GB" dirty="0"/>
                        <a:t> Week</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r>
                        <a:rPr lang="en-GB" dirty="0"/>
                        <a:t>8</a:t>
                      </a:r>
                      <a:r>
                        <a:rPr lang="en-GB" baseline="30000" dirty="0"/>
                        <a:t>th</a:t>
                      </a:r>
                      <a:r>
                        <a:rPr lang="en-GB" dirty="0"/>
                        <a:t> Week</a:t>
                      </a:r>
                    </a:p>
                  </a:txBody>
                  <a:tcPr/>
                </a:tc>
                <a:extLst>
                  <a:ext uri="{0D108BD9-81ED-4DB2-BD59-A6C34878D82A}">
                    <a16:rowId xmlns:a16="http://schemas.microsoft.com/office/drawing/2014/main" val="69056919"/>
                  </a:ext>
                </a:extLst>
              </a:tr>
              <a:tr h="359571">
                <a:tc>
                  <a:txBody>
                    <a:bodyPr/>
                    <a:lstStyle/>
                    <a:p>
                      <a:r>
                        <a:rPr lang="en-GB" dirty="0"/>
                        <a:t>Feasibility study</a:t>
                      </a:r>
                    </a:p>
                  </a:txBody>
                  <a:tcPr/>
                </a:tc>
                <a:tc gridSpan="2">
                  <a:txBody>
                    <a:bodyPr/>
                    <a:lstStyle/>
                    <a:p>
                      <a:endParaRPr lang="en-GB" dirty="0">
                        <a:solidFill>
                          <a:srgbClr val="FF0000"/>
                        </a:solidFill>
                      </a:endParaRPr>
                    </a:p>
                  </a:txBody>
                  <a:tcPr>
                    <a:solidFill>
                      <a:srgbClr val="FF0000"/>
                    </a:solidFill>
                  </a:tcPr>
                </a:tc>
                <a:tc hMerge="1">
                  <a:txBody>
                    <a:bodyPr/>
                    <a:lstStyle/>
                    <a:p>
                      <a:endParaRPr lang="en-GB"/>
                    </a:p>
                  </a:txBody>
                  <a:tcPr/>
                </a:tc>
                <a:tc gridSpan="4">
                  <a:txBody>
                    <a:bodyPr/>
                    <a:lstStyle/>
                    <a:p>
                      <a:endParaRPr lang="en-GB" dirty="0"/>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a:p>
                  </a:txBody>
                  <a:tcPr/>
                </a:tc>
                <a:tc gridSpan="2">
                  <a:txBody>
                    <a:bodyPr/>
                    <a:lstStyle/>
                    <a:p>
                      <a:endParaRPr lang="en-GB"/>
                    </a:p>
                  </a:txBody>
                  <a:tcPr/>
                </a:tc>
                <a:tc hMerge="1">
                  <a:txBody>
                    <a:bodyPr/>
                    <a:lstStyle/>
                    <a:p>
                      <a:endParaRPr lang="en-GB"/>
                    </a:p>
                  </a:txBody>
                  <a:tcPr/>
                </a:tc>
                <a:tc>
                  <a:txBody>
                    <a:bodyPr/>
                    <a:lstStyle/>
                    <a:p>
                      <a:endParaRPr lang="en-GB"/>
                    </a:p>
                  </a:txBody>
                  <a:tcPr/>
                </a:tc>
                <a:tc gridSpan="5">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dirty="0"/>
                    </a:p>
                  </a:txBody>
                  <a:tcPr/>
                </a:tc>
                <a:extLst>
                  <a:ext uri="{0D108BD9-81ED-4DB2-BD59-A6C34878D82A}">
                    <a16:rowId xmlns:a16="http://schemas.microsoft.com/office/drawing/2014/main" val="3830824825"/>
                  </a:ext>
                </a:extLst>
              </a:tr>
              <a:tr h="373561">
                <a:tc>
                  <a:txBody>
                    <a:bodyPr/>
                    <a:lstStyle/>
                    <a:p>
                      <a:r>
                        <a:rPr lang="en-GB" dirty="0"/>
                        <a:t>Analysis</a:t>
                      </a:r>
                    </a:p>
                  </a:txBody>
                  <a:tcPr/>
                </a:tc>
                <a:tc>
                  <a:txBody>
                    <a:bodyPr/>
                    <a:lstStyle/>
                    <a:p>
                      <a:r>
                        <a:rPr lang="en-GB" dirty="0">
                          <a:solidFill>
                            <a:srgbClr val="FF0000"/>
                          </a:solidFill>
                        </a:rPr>
                        <a:t>    </a:t>
                      </a:r>
                    </a:p>
                  </a:txBody>
                  <a:tcPr/>
                </a:tc>
                <a:tc>
                  <a:txBody>
                    <a:bodyPr/>
                    <a:lstStyle/>
                    <a:p>
                      <a:endParaRPr lang="en-GB" dirty="0">
                        <a:solidFill>
                          <a:srgbClr val="FF0000"/>
                        </a:solidFill>
                      </a:endParaRPr>
                    </a:p>
                  </a:txBody>
                  <a:tcPr>
                    <a:solidFill>
                      <a:srgbClr val="FFC000"/>
                    </a:solidFill>
                  </a:tcPr>
                </a:tc>
                <a:tc gridSpan="2">
                  <a:txBody>
                    <a:bodyPr/>
                    <a:lstStyle/>
                    <a:p>
                      <a:endParaRPr lang="en-GB" dirty="0">
                        <a:solidFill>
                          <a:srgbClr val="FF0000"/>
                        </a:solidFill>
                      </a:endParaRPr>
                    </a:p>
                  </a:txBody>
                  <a:tcPr>
                    <a:solidFill>
                      <a:srgbClr val="FFC000"/>
                    </a:solidFill>
                  </a:tcPr>
                </a:tc>
                <a:tc hMerge="1">
                  <a:txBody>
                    <a:bodyPr/>
                    <a:lstStyle/>
                    <a:p>
                      <a:endParaRPr lang="en-GB"/>
                    </a:p>
                  </a:txBody>
                  <a:tcPr/>
                </a:tc>
                <a:tc gridSpan="2">
                  <a:txBody>
                    <a:bodyPr/>
                    <a:lstStyle/>
                    <a:p>
                      <a:endParaRPr lang="en-GB" dirty="0">
                        <a:solidFill>
                          <a:srgbClr val="FF0000"/>
                        </a:solidFill>
                      </a:endParaRPr>
                    </a:p>
                  </a:txBody>
                  <a:tcPr/>
                </a:tc>
                <a:tc hMerge="1">
                  <a:txBody>
                    <a:bodyPr/>
                    <a:lstStyle/>
                    <a:p>
                      <a:endParaRPr lang="en-GB"/>
                    </a:p>
                  </a:txBody>
                  <a:tcPr/>
                </a:tc>
                <a:tc gridSpan="3">
                  <a:txBody>
                    <a:bodyPr/>
                    <a:lstStyle/>
                    <a:p>
                      <a:endParaRPr lang="en-GB" dirty="0">
                        <a:solidFill>
                          <a:srgbClr val="FF0000"/>
                        </a:solidFill>
                      </a:endParaRPr>
                    </a:p>
                  </a:txBody>
                  <a:tcPr/>
                </a:tc>
                <a:tc hMerge="1">
                  <a:txBody>
                    <a:bodyPr/>
                    <a:lstStyle/>
                    <a:p>
                      <a:endParaRPr lang="en-GB"/>
                    </a:p>
                  </a:txBody>
                  <a:tcPr/>
                </a:tc>
                <a:tc hMerge="1">
                  <a:txBody>
                    <a:bodyPr/>
                    <a:lstStyle/>
                    <a:p>
                      <a:endParaRPr lang="en-GB"/>
                    </a:p>
                  </a:txBody>
                  <a:tcPr/>
                </a:tc>
                <a:tc>
                  <a:txBody>
                    <a:bodyPr/>
                    <a:lstStyle/>
                    <a:p>
                      <a:endParaRPr lang="en-GB"/>
                    </a:p>
                  </a:txBody>
                  <a:tcPr/>
                </a:tc>
                <a:tc gridSpan="2">
                  <a:txBody>
                    <a:bodyPr/>
                    <a:lstStyle/>
                    <a:p>
                      <a:endParaRPr lang="en-GB"/>
                    </a:p>
                  </a:txBody>
                  <a:tcPr/>
                </a:tc>
                <a:tc hMerge="1">
                  <a:txBody>
                    <a:bodyPr/>
                    <a:lstStyle/>
                    <a:p>
                      <a:endParaRPr lang="en-GB"/>
                    </a:p>
                  </a:txBody>
                  <a:tcPr/>
                </a:tc>
                <a:tc>
                  <a:txBody>
                    <a:bodyPr/>
                    <a:lstStyle/>
                    <a:p>
                      <a:endParaRPr lang="en-GB"/>
                    </a:p>
                  </a:txBody>
                  <a:tcPr/>
                </a:tc>
                <a:tc gridSpan="5">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a:p>
                  </a:txBody>
                  <a:tcPr/>
                </a:tc>
                <a:extLst>
                  <a:ext uri="{0D108BD9-81ED-4DB2-BD59-A6C34878D82A}">
                    <a16:rowId xmlns:a16="http://schemas.microsoft.com/office/drawing/2014/main" val="3426510769"/>
                  </a:ext>
                </a:extLst>
              </a:tr>
              <a:tr h="366023">
                <a:tc>
                  <a:txBody>
                    <a:bodyPr/>
                    <a:lstStyle/>
                    <a:p>
                      <a:r>
                        <a:rPr lang="en-GB" dirty="0"/>
                        <a:t>documentations</a:t>
                      </a:r>
                    </a:p>
                  </a:txBody>
                  <a:tcPr/>
                </a:tc>
                <a:tc gridSpan="2">
                  <a:txBody>
                    <a:bodyPr/>
                    <a:lstStyle/>
                    <a:p>
                      <a:endParaRPr lang="en-GB" dirty="0">
                        <a:solidFill>
                          <a:srgbClr val="FF0000"/>
                        </a:solidFill>
                      </a:endParaRPr>
                    </a:p>
                  </a:txBody>
                  <a:tcPr/>
                </a:tc>
                <a:tc hMerge="1">
                  <a:txBody>
                    <a:bodyPr/>
                    <a:lstStyle/>
                    <a:p>
                      <a:endParaRPr lang="en-GB"/>
                    </a:p>
                  </a:txBody>
                  <a:tcPr/>
                </a:tc>
                <a:tc gridSpan="4">
                  <a:txBody>
                    <a:bodyPr/>
                    <a:lstStyle/>
                    <a:p>
                      <a:pPr algn="r"/>
                      <a:endParaRPr lang="en-GB" dirty="0">
                        <a:solidFill>
                          <a:srgbClr val="FF0000"/>
                        </a:solidFill>
                      </a:endParaRPr>
                    </a:p>
                  </a:txBody>
                  <a:tcPr>
                    <a:solidFill>
                      <a:srgbClr val="00B050"/>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pPr algn="ctr"/>
                      <a:endParaRPr lang="en-GB" dirty="0">
                        <a:solidFill>
                          <a:srgbClr val="FF0000"/>
                        </a:solidFill>
                      </a:endParaRPr>
                    </a:p>
                  </a:txBody>
                  <a:tcPr>
                    <a:solidFill>
                      <a:srgbClr val="00B050"/>
                    </a:solidFill>
                  </a:tcPr>
                </a:tc>
                <a:tc hMerge="1">
                  <a:txBody>
                    <a:bodyPr/>
                    <a:lstStyle/>
                    <a:p>
                      <a:endParaRPr lang="en-GB"/>
                    </a:p>
                  </a:txBody>
                  <a:tcPr/>
                </a:tc>
                <a:tc hMerge="1">
                  <a:txBody>
                    <a:bodyPr/>
                    <a:lstStyle/>
                    <a:p>
                      <a:endParaRPr lang="en-GB"/>
                    </a:p>
                  </a:txBody>
                  <a:tcPr/>
                </a:tc>
                <a:tc>
                  <a:txBody>
                    <a:bodyPr/>
                    <a:lstStyle/>
                    <a:p>
                      <a:endParaRPr lang="en-GB" dirty="0"/>
                    </a:p>
                  </a:txBody>
                  <a:tcPr/>
                </a:tc>
                <a:tc gridSpan="2">
                  <a:txBody>
                    <a:bodyPr/>
                    <a:lstStyle/>
                    <a:p>
                      <a:endParaRPr lang="en-GB"/>
                    </a:p>
                  </a:txBody>
                  <a:tcPr/>
                </a:tc>
                <a:tc hMerge="1">
                  <a:txBody>
                    <a:bodyPr/>
                    <a:lstStyle/>
                    <a:p>
                      <a:endParaRPr lang="en-GB"/>
                    </a:p>
                  </a:txBody>
                  <a:tcPr/>
                </a:tc>
                <a:tc>
                  <a:txBody>
                    <a:bodyPr/>
                    <a:lstStyle/>
                    <a:p>
                      <a:endParaRPr lang="en-GB"/>
                    </a:p>
                  </a:txBody>
                  <a:tcPr/>
                </a:tc>
                <a:tc gridSpan="5">
                  <a:txBody>
                    <a:bodyPr/>
                    <a:lstStyle/>
                    <a:p>
                      <a:endParaRPr lang="en-GB" dirty="0"/>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a:p>
                  </a:txBody>
                  <a:tcPr/>
                </a:tc>
                <a:extLst>
                  <a:ext uri="{0D108BD9-81ED-4DB2-BD59-A6C34878D82A}">
                    <a16:rowId xmlns:a16="http://schemas.microsoft.com/office/drawing/2014/main" val="1268575134"/>
                  </a:ext>
                </a:extLst>
              </a:tr>
              <a:tr h="392892">
                <a:tc>
                  <a:txBody>
                    <a:bodyPr/>
                    <a:lstStyle/>
                    <a:p>
                      <a:r>
                        <a:rPr lang="en-GB" dirty="0"/>
                        <a:t>planning</a:t>
                      </a:r>
                    </a:p>
                  </a:txBody>
                  <a:tcPr/>
                </a:tc>
                <a:tc gridSpan="2">
                  <a:txBody>
                    <a:bodyPr/>
                    <a:lstStyle/>
                    <a:p>
                      <a:endParaRPr lang="en-GB">
                        <a:solidFill>
                          <a:srgbClr val="FF0000"/>
                        </a:solidFill>
                      </a:endParaRPr>
                    </a:p>
                  </a:txBody>
                  <a:tcPr/>
                </a:tc>
                <a:tc hMerge="1">
                  <a:txBody>
                    <a:bodyPr/>
                    <a:lstStyle/>
                    <a:p>
                      <a:endParaRPr lang="en-GB"/>
                    </a:p>
                  </a:txBody>
                  <a:tcPr/>
                </a:tc>
                <a:tc>
                  <a:txBody>
                    <a:bodyPr/>
                    <a:lstStyle/>
                    <a:p>
                      <a:r>
                        <a:rPr lang="en-GB" dirty="0">
                          <a:solidFill>
                            <a:srgbClr val="FF0000"/>
                          </a:solidFill>
                        </a:rPr>
                        <a:t>  </a:t>
                      </a:r>
                    </a:p>
                  </a:txBody>
                  <a:tcPr/>
                </a:tc>
                <a:tc gridSpan="2">
                  <a:txBody>
                    <a:bodyPr/>
                    <a:lstStyle/>
                    <a:p>
                      <a:endParaRPr lang="en-GB" dirty="0">
                        <a:solidFill>
                          <a:srgbClr val="FF0000"/>
                        </a:solidFill>
                      </a:endParaRPr>
                    </a:p>
                  </a:txBody>
                  <a:tcPr>
                    <a:solidFill>
                      <a:srgbClr val="00B0F0"/>
                    </a:solidFill>
                  </a:tcPr>
                </a:tc>
                <a:tc hMerge="1">
                  <a:txBody>
                    <a:bodyPr/>
                    <a:lstStyle/>
                    <a:p>
                      <a:endParaRPr lang="en-GB"/>
                    </a:p>
                  </a:txBody>
                  <a:tcPr/>
                </a:tc>
                <a:tc>
                  <a:txBody>
                    <a:bodyPr/>
                    <a:lstStyle/>
                    <a:p>
                      <a:endParaRPr lang="en-GB" dirty="0">
                        <a:solidFill>
                          <a:srgbClr val="FF0000"/>
                        </a:solidFill>
                      </a:endParaRPr>
                    </a:p>
                  </a:txBody>
                  <a:tcPr>
                    <a:solidFill>
                      <a:srgbClr val="00B0F0"/>
                    </a:solidFill>
                  </a:tcPr>
                </a:tc>
                <a:tc gridSpan="3">
                  <a:txBody>
                    <a:bodyPr/>
                    <a:lstStyle/>
                    <a:p>
                      <a:endParaRPr lang="en-GB" dirty="0">
                        <a:solidFill>
                          <a:srgbClr val="FF0000"/>
                        </a:solidFill>
                      </a:endParaRPr>
                    </a:p>
                  </a:txBody>
                  <a:tcPr>
                    <a:solidFill>
                      <a:srgbClr val="00B0F0"/>
                    </a:solidFill>
                  </a:tcPr>
                </a:tc>
                <a:tc hMerge="1">
                  <a:txBody>
                    <a:bodyPr/>
                    <a:lstStyle/>
                    <a:p>
                      <a:endParaRPr lang="en-GB"/>
                    </a:p>
                  </a:txBody>
                  <a:tcPr/>
                </a:tc>
                <a:tc hMerge="1">
                  <a:txBody>
                    <a:bodyPr/>
                    <a:lstStyle/>
                    <a:p>
                      <a:endParaRPr lang="en-GB"/>
                    </a:p>
                  </a:txBody>
                  <a:tcPr/>
                </a:tc>
                <a:tc>
                  <a:txBody>
                    <a:bodyPr/>
                    <a:lstStyle/>
                    <a:p>
                      <a:endParaRPr lang="en-GB" dirty="0"/>
                    </a:p>
                  </a:txBody>
                  <a:tcPr/>
                </a:tc>
                <a:tc gridSpan="2">
                  <a:txBody>
                    <a:bodyPr/>
                    <a:lstStyle/>
                    <a:p>
                      <a:endParaRPr lang="en-GB"/>
                    </a:p>
                  </a:txBody>
                  <a:tcPr/>
                </a:tc>
                <a:tc hMerge="1">
                  <a:txBody>
                    <a:bodyPr/>
                    <a:lstStyle/>
                    <a:p>
                      <a:endParaRPr lang="en-GB"/>
                    </a:p>
                  </a:txBody>
                  <a:tcPr/>
                </a:tc>
                <a:tc>
                  <a:txBody>
                    <a:bodyPr/>
                    <a:lstStyle/>
                    <a:p>
                      <a:endParaRPr lang="en-GB"/>
                    </a:p>
                  </a:txBody>
                  <a:tcPr/>
                </a:tc>
                <a:tc gridSpan="5">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a:p>
                  </a:txBody>
                  <a:tcPr/>
                </a:tc>
                <a:extLst>
                  <a:ext uri="{0D108BD9-81ED-4DB2-BD59-A6C34878D82A}">
                    <a16:rowId xmlns:a16="http://schemas.microsoft.com/office/drawing/2014/main" val="2890787533"/>
                  </a:ext>
                </a:extLst>
              </a:tr>
              <a:tr h="290890">
                <a:tc>
                  <a:txBody>
                    <a:bodyPr/>
                    <a:lstStyle/>
                    <a:p>
                      <a:r>
                        <a:rPr lang="en-GB" dirty="0"/>
                        <a:t>coding </a:t>
                      </a:r>
                    </a:p>
                  </a:txBody>
                  <a:tcPr/>
                </a:tc>
                <a:tc gridSpan="2">
                  <a:txBody>
                    <a:bodyPr/>
                    <a:lstStyle/>
                    <a:p>
                      <a:endParaRPr lang="en-GB"/>
                    </a:p>
                  </a:txBody>
                  <a:tcPr/>
                </a:tc>
                <a:tc hMerge="1">
                  <a:txBody>
                    <a:bodyPr/>
                    <a:lstStyle/>
                    <a:p>
                      <a:endParaRPr lang="en-GB"/>
                    </a:p>
                  </a:txBody>
                  <a:tcPr/>
                </a:tc>
                <a:tc gridSpan="4">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dirty="0"/>
                    </a:p>
                  </a:txBody>
                  <a:tcPr/>
                </a:tc>
                <a:tc>
                  <a:txBody>
                    <a:bodyPr/>
                    <a:lstStyle/>
                    <a:p>
                      <a:endParaRPr lang="en-GB" dirty="0"/>
                    </a:p>
                  </a:txBody>
                  <a:tcPr>
                    <a:solidFill>
                      <a:srgbClr val="0070C0"/>
                    </a:solidFill>
                  </a:tcPr>
                </a:tc>
                <a:tc>
                  <a:txBody>
                    <a:bodyPr/>
                    <a:lstStyle/>
                    <a:p>
                      <a:endParaRPr lang="en-GB" dirty="0"/>
                    </a:p>
                  </a:txBody>
                  <a:tcPr>
                    <a:solidFill>
                      <a:srgbClr val="0070C0"/>
                    </a:solidFill>
                  </a:tcPr>
                </a:tc>
                <a:tc>
                  <a:txBody>
                    <a:bodyPr/>
                    <a:lstStyle/>
                    <a:p>
                      <a:endParaRPr lang="en-GB" dirty="0">
                        <a:solidFill>
                          <a:srgbClr val="FF0000"/>
                        </a:solidFill>
                      </a:endParaRPr>
                    </a:p>
                  </a:txBody>
                  <a:tcPr>
                    <a:solidFill>
                      <a:srgbClr val="0070C0"/>
                    </a:solidFill>
                  </a:tcPr>
                </a:tc>
                <a:tc gridSpan="2">
                  <a:txBody>
                    <a:bodyPr/>
                    <a:lstStyle/>
                    <a:p>
                      <a:endParaRPr lang="en-GB" dirty="0">
                        <a:solidFill>
                          <a:srgbClr val="FF0000"/>
                        </a:solidFill>
                      </a:endParaRPr>
                    </a:p>
                  </a:txBody>
                  <a:tcPr>
                    <a:solidFill>
                      <a:srgbClr val="0070C0"/>
                    </a:solidFill>
                  </a:tcPr>
                </a:tc>
                <a:tc hMerge="1">
                  <a:txBody>
                    <a:bodyPr/>
                    <a:lstStyle/>
                    <a:p>
                      <a:endParaRPr lang="en-GB"/>
                    </a:p>
                  </a:txBody>
                  <a:tcPr/>
                </a:tc>
                <a:tc>
                  <a:txBody>
                    <a:bodyPr/>
                    <a:lstStyle/>
                    <a:p>
                      <a:endParaRPr lang="en-GB" dirty="0">
                        <a:solidFill>
                          <a:srgbClr val="FF0000"/>
                        </a:solidFill>
                      </a:endParaRPr>
                    </a:p>
                  </a:txBody>
                  <a:tcPr/>
                </a:tc>
                <a:tc gridSpan="5">
                  <a:txBody>
                    <a:bodyPr/>
                    <a:lstStyle/>
                    <a:p>
                      <a:endParaRPr lang="en-GB">
                        <a:solidFill>
                          <a:srgbClr val="FF0000"/>
                        </a:solidFill>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a:solidFill>
                          <a:srgbClr val="FF0000"/>
                        </a:solidFill>
                      </a:endParaRPr>
                    </a:p>
                  </a:txBody>
                  <a:tcPr/>
                </a:tc>
                <a:extLst>
                  <a:ext uri="{0D108BD9-81ED-4DB2-BD59-A6C34878D82A}">
                    <a16:rowId xmlns:a16="http://schemas.microsoft.com/office/drawing/2014/main" val="2125753557"/>
                  </a:ext>
                </a:extLst>
              </a:tr>
              <a:tr h="311496">
                <a:tc>
                  <a:txBody>
                    <a:bodyPr/>
                    <a:lstStyle/>
                    <a:p>
                      <a:r>
                        <a:rPr lang="en-GB" dirty="0"/>
                        <a:t>testing</a:t>
                      </a:r>
                    </a:p>
                  </a:txBody>
                  <a:tcPr/>
                </a:tc>
                <a:tc gridSpan="2">
                  <a:txBody>
                    <a:bodyPr/>
                    <a:lstStyle/>
                    <a:p>
                      <a:endParaRPr lang="en-GB"/>
                    </a:p>
                  </a:txBody>
                  <a:tcPr/>
                </a:tc>
                <a:tc hMerge="1">
                  <a:txBody>
                    <a:bodyPr/>
                    <a:lstStyle/>
                    <a:p>
                      <a:endParaRPr lang="en-GB"/>
                    </a:p>
                  </a:txBody>
                  <a:tcPr/>
                </a:tc>
                <a:tc gridSpan="4">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a:solidFill>
                          <a:srgbClr val="FF0000"/>
                        </a:solidFill>
                      </a:endParaRPr>
                    </a:p>
                  </a:txBody>
                  <a:tcPr/>
                </a:tc>
                <a:tc>
                  <a:txBody>
                    <a:bodyPr/>
                    <a:lstStyle/>
                    <a:p>
                      <a:r>
                        <a:rPr lang="en-GB" dirty="0">
                          <a:solidFill>
                            <a:srgbClr val="FF0000"/>
                          </a:solidFill>
                        </a:rPr>
                        <a:t>      </a:t>
                      </a:r>
                    </a:p>
                  </a:txBody>
                  <a:tcPr/>
                </a:tc>
                <a:tc>
                  <a:txBody>
                    <a:bodyPr/>
                    <a:lstStyle/>
                    <a:p>
                      <a:endParaRPr lang="en-GB" dirty="0">
                        <a:solidFill>
                          <a:srgbClr val="FF0000"/>
                        </a:solidFill>
                      </a:endParaRPr>
                    </a:p>
                  </a:txBody>
                  <a:tcPr>
                    <a:solidFill>
                      <a:srgbClr val="002060"/>
                    </a:solidFill>
                  </a:tcPr>
                </a:tc>
                <a:tc>
                  <a:txBody>
                    <a:bodyPr/>
                    <a:lstStyle/>
                    <a:p>
                      <a:endParaRPr lang="en-GB" dirty="0">
                        <a:solidFill>
                          <a:srgbClr val="FF0000"/>
                        </a:solidFill>
                      </a:endParaRPr>
                    </a:p>
                  </a:txBody>
                  <a:tcPr>
                    <a:solidFill>
                      <a:srgbClr val="002060"/>
                    </a:solidFill>
                  </a:tcPr>
                </a:tc>
                <a:tc gridSpan="2">
                  <a:txBody>
                    <a:bodyPr/>
                    <a:lstStyle/>
                    <a:p>
                      <a:endParaRPr lang="en-GB" dirty="0">
                        <a:solidFill>
                          <a:srgbClr val="FF0000"/>
                        </a:solidFill>
                      </a:endParaRPr>
                    </a:p>
                  </a:txBody>
                  <a:tcPr>
                    <a:solidFill>
                      <a:srgbClr val="002060"/>
                    </a:solidFill>
                  </a:tcPr>
                </a:tc>
                <a:tc hMerge="1">
                  <a:txBody>
                    <a:bodyPr/>
                    <a:lstStyle/>
                    <a:p>
                      <a:endParaRPr lang="en-GB"/>
                    </a:p>
                  </a:txBody>
                  <a:tcPr/>
                </a:tc>
                <a:tc gridSpan="2">
                  <a:txBody>
                    <a:bodyPr/>
                    <a:lstStyle/>
                    <a:p>
                      <a:endParaRPr lang="en-GB">
                        <a:solidFill>
                          <a:srgbClr val="FF0000"/>
                        </a:solidFill>
                      </a:endParaRPr>
                    </a:p>
                  </a:txBody>
                  <a:tcPr/>
                </a:tc>
                <a:tc hMerge="1">
                  <a:txBody>
                    <a:bodyPr/>
                    <a:lstStyle/>
                    <a:p>
                      <a:endParaRPr lang="en-GB"/>
                    </a:p>
                  </a:txBody>
                  <a:tcPr/>
                </a:tc>
                <a:tc>
                  <a:txBody>
                    <a:bodyPr/>
                    <a:lstStyle/>
                    <a:p>
                      <a:endParaRPr lang="en-GB" dirty="0">
                        <a:solidFill>
                          <a:srgbClr val="FF0000"/>
                        </a:solidFill>
                      </a:endParaRPr>
                    </a:p>
                  </a:txBody>
                  <a:tcPr/>
                </a:tc>
                <a:tc>
                  <a:txBody>
                    <a:bodyPr/>
                    <a:lstStyle/>
                    <a:p>
                      <a:endParaRPr lang="en-GB">
                        <a:solidFill>
                          <a:srgbClr val="FF0000"/>
                        </a:solidFill>
                      </a:endParaRPr>
                    </a:p>
                  </a:txBody>
                  <a:tcPr/>
                </a:tc>
                <a:extLst>
                  <a:ext uri="{0D108BD9-81ED-4DB2-BD59-A6C34878D82A}">
                    <a16:rowId xmlns:a16="http://schemas.microsoft.com/office/drawing/2014/main" val="2715495073"/>
                  </a:ext>
                </a:extLst>
              </a:tr>
              <a:tr h="280586">
                <a:tc>
                  <a:txBody>
                    <a:bodyPr/>
                    <a:lstStyle/>
                    <a:p>
                      <a:r>
                        <a:rPr lang="en-GB" dirty="0"/>
                        <a:t>bug fixing</a:t>
                      </a:r>
                    </a:p>
                  </a:txBody>
                  <a:tcPr/>
                </a:tc>
                <a:tc gridSpan="2">
                  <a:txBody>
                    <a:bodyPr/>
                    <a:lstStyle/>
                    <a:p>
                      <a:endParaRPr lang="en-GB" dirty="0"/>
                    </a:p>
                  </a:txBody>
                  <a:tcPr/>
                </a:tc>
                <a:tc hMerge="1">
                  <a:txBody>
                    <a:bodyPr/>
                    <a:lstStyle/>
                    <a:p>
                      <a:endParaRPr lang="en-GB"/>
                    </a:p>
                  </a:txBody>
                  <a:tcPr/>
                </a:tc>
                <a:tc gridSpan="4">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a:solidFill>
                          <a:srgbClr val="FF0000"/>
                        </a:solidFill>
                      </a:endParaRPr>
                    </a:p>
                  </a:txBody>
                  <a:tcPr/>
                </a:tc>
                <a:tc gridSpan="2">
                  <a:txBody>
                    <a:bodyPr/>
                    <a:lstStyle/>
                    <a:p>
                      <a:endParaRPr lang="en-GB">
                        <a:solidFill>
                          <a:srgbClr val="FF0000"/>
                        </a:solidFill>
                      </a:endParaRPr>
                    </a:p>
                  </a:txBody>
                  <a:tcPr/>
                </a:tc>
                <a:tc hMerge="1">
                  <a:txBody>
                    <a:bodyPr/>
                    <a:lstStyle/>
                    <a:p>
                      <a:endParaRPr lang="en-GB"/>
                    </a:p>
                  </a:txBody>
                  <a:tcPr/>
                </a:tc>
                <a:tc>
                  <a:txBody>
                    <a:bodyPr/>
                    <a:lstStyle/>
                    <a:p>
                      <a:endParaRPr lang="en-GB" dirty="0">
                        <a:solidFill>
                          <a:srgbClr val="FF0000"/>
                        </a:solidFill>
                      </a:endParaRPr>
                    </a:p>
                  </a:txBody>
                  <a:tcPr>
                    <a:solidFill>
                      <a:srgbClr val="7030A0"/>
                    </a:solidFill>
                  </a:tcPr>
                </a:tc>
                <a:tc gridSpan="3">
                  <a:txBody>
                    <a:bodyPr/>
                    <a:lstStyle/>
                    <a:p>
                      <a:endParaRPr lang="en-GB" dirty="0">
                        <a:solidFill>
                          <a:srgbClr val="FF0000"/>
                        </a:solidFill>
                      </a:endParaRPr>
                    </a:p>
                  </a:txBody>
                  <a:tcPr>
                    <a:solidFill>
                      <a:srgbClr val="7030A0"/>
                    </a:solidFill>
                  </a:tcPr>
                </a:tc>
                <a:tc hMerge="1">
                  <a:txBody>
                    <a:bodyPr/>
                    <a:lstStyle/>
                    <a:p>
                      <a:endParaRPr lang="en-GB"/>
                    </a:p>
                  </a:txBody>
                  <a:tcPr/>
                </a:tc>
                <a:tc hMerge="1">
                  <a:txBody>
                    <a:bodyPr/>
                    <a:lstStyle/>
                    <a:p>
                      <a:endParaRPr lang="en-GB"/>
                    </a:p>
                  </a:txBody>
                  <a:tcPr/>
                </a:tc>
                <a:tc gridSpan="2">
                  <a:txBody>
                    <a:bodyPr/>
                    <a:lstStyle/>
                    <a:p>
                      <a:endParaRPr lang="en-GB" dirty="0">
                        <a:solidFill>
                          <a:srgbClr val="FF0000"/>
                        </a:solidFill>
                      </a:endParaRPr>
                    </a:p>
                  </a:txBody>
                  <a:tcPr/>
                </a:tc>
                <a:tc hMerge="1">
                  <a:txBody>
                    <a:bodyPr/>
                    <a:lstStyle/>
                    <a:p>
                      <a:endParaRPr lang="en-GB"/>
                    </a:p>
                  </a:txBody>
                  <a:tcPr/>
                </a:tc>
                <a:tc>
                  <a:txBody>
                    <a:bodyPr/>
                    <a:lstStyle/>
                    <a:p>
                      <a:endParaRPr lang="en-GB" dirty="0">
                        <a:solidFill>
                          <a:srgbClr val="FF0000"/>
                        </a:solidFill>
                      </a:endParaRPr>
                    </a:p>
                  </a:txBody>
                  <a:tcPr/>
                </a:tc>
                <a:extLst>
                  <a:ext uri="{0D108BD9-81ED-4DB2-BD59-A6C34878D82A}">
                    <a16:rowId xmlns:a16="http://schemas.microsoft.com/office/drawing/2014/main" val="3783594848"/>
                  </a:ext>
                </a:extLst>
              </a:tr>
              <a:tr h="288314">
                <a:tc>
                  <a:txBody>
                    <a:bodyPr/>
                    <a:lstStyle/>
                    <a:p>
                      <a:r>
                        <a:rPr lang="en-GB" dirty="0"/>
                        <a:t>Final project</a:t>
                      </a:r>
                    </a:p>
                  </a:txBody>
                  <a:tcPr/>
                </a:tc>
                <a:tc gridSpan="2">
                  <a:txBody>
                    <a:bodyPr/>
                    <a:lstStyle/>
                    <a:p>
                      <a:endParaRPr lang="en-GB"/>
                    </a:p>
                  </a:txBody>
                  <a:tcPr/>
                </a:tc>
                <a:tc hMerge="1">
                  <a:txBody>
                    <a:bodyPr/>
                    <a:lstStyle/>
                    <a:p>
                      <a:endParaRPr lang="en-GB"/>
                    </a:p>
                  </a:txBody>
                  <a:tcPr/>
                </a:tc>
                <a:tc gridSpan="4">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a:solidFill>
                          <a:srgbClr val="FF0000"/>
                        </a:solidFill>
                      </a:endParaRPr>
                    </a:p>
                  </a:txBody>
                  <a:tcPr/>
                </a:tc>
                <a:tc gridSpan="2">
                  <a:txBody>
                    <a:bodyPr/>
                    <a:lstStyle/>
                    <a:p>
                      <a:endParaRPr lang="en-GB">
                        <a:solidFill>
                          <a:srgbClr val="FF0000"/>
                        </a:solidFill>
                      </a:endParaRPr>
                    </a:p>
                  </a:txBody>
                  <a:tcPr/>
                </a:tc>
                <a:tc hMerge="1">
                  <a:txBody>
                    <a:bodyPr/>
                    <a:lstStyle/>
                    <a:p>
                      <a:endParaRPr lang="en-GB"/>
                    </a:p>
                  </a:txBody>
                  <a:tcPr/>
                </a:tc>
                <a:tc>
                  <a:txBody>
                    <a:bodyPr/>
                    <a:lstStyle/>
                    <a:p>
                      <a:endParaRPr lang="en-GB" dirty="0">
                        <a:solidFill>
                          <a:srgbClr val="FF0000"/>
                        </a:solidFill>
                      </a:endParaRPr>
                    </a:p>
                  </a:txBody>
                  <a:tcPr/>
                </a:tc>
                <a:tc>
                  <a:txBody>
                    <a:bodyPr/>
                    <a:lstStyle/>
                    <a:p>
                      <a:endParaRPr lang="en-GB" dirty="0">
                        <a:solidFill>
                          <a:srgbClr val="FF0000"/>
                        </a:solidFill>
                      </a:endParaRPr>
                    </a:p>
                  </a:txBody>
                  <a:tcPr/>
                </a:tc>
                <a:tc gridSpan="4">
                  <a:txBody>
                    <a:bodyPr/>
                    <a:lstStyle/>
                    <a:p>
                      <a:endParaRPr lang="en-GB" dirty="0">
                        <a:solidFill>
                          <a:srgbClr val="FF0000"/>
                        </a:solidFill>
                      </a:endParaRPr>
                    </a:p>
                  </a:txBody>
                  <a:tcPr>
                    <a:solidFill>
                      <a:srgbClr val="99FF33"/>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endParaRPr lang="en-GB" dirty="0">
                        <a:solidFill>
                          <a:srgbClr val="FF0000"/>
                        </a:solidFill>
                      </a:endParaRPr>
                    </a:p>
                  </a:txBody>
                  <a:tcPr>
                    <a:solidFill>
                      <a:srgbClr val="99FF33"/>
                    </a:solidFill>
                  </a:tcPr>
                </a:tc>
                <a:extLst>
                  <a:ext uri="{0D108BD9-81ED-4DB2-BD59-A6C34878D82A}">
                    <a16:rowId xmlns:a16="http://schemas.microsoft.com/office/drawing/2014/main" val="3927005722"/>
                  </a:ext>
                </a:extLst>
              </a:tr>
            </a:tbl>
          </a:graphicData>
        </a:graphic>
      </p:graphicFrame>
      <p:sp>
        <p:nvSpPr>
          <p:cNvPr id="3" name="Title 2">
            <a:extLst>
              <a:ext uri="{FF2B5EF4-FFF2-40B4-BE49-F238E27FC236}">
                <a16:creationId xmlns:a16="http://schemas.microsoft.com/office/drawing/2014/main" id="{43CD0D3D-4C8B-4F07-805A-C7229A875B65}"/>
              </a:ext>
            </a:extLst>
          </p:cNvPr>
          <p:cNvSpPr>
            <a:spLocks noGrp="1"/>
          </p:cNvSpPr>
          <p:nvPr>
            <p:ph type="title"/>
          </p:nvPr>
        </p:nvSpPr>
        <p:spPr>
          <a:xfrm>
            <a:off x="1240945" y="703329"/>
            <a:ext cx="9865049" cy="1049235"/>
          </a:xfrm>
        </p:spPr>
        <p:txBody>
          <a:bodyPr>
            <a:normAutofit/>
          </a:bodyPr>
          <a:lstStyle/>
          <a:p>
            <a:r>
              <a:rPr lang="en-GB" dirty="0">
                <a:solidFill>
                  <a:schemeClr val="tx1">
                    <a:lumMod val="95000"/>
                    <a:lumOff val="5000"/>
                  </a:schemeClr>
                </a:solidFill>
              </a:rPr>
              <a:t>Gantt chart of the project: </a:t>
            </a:r>
            <a:r>
              <a:rPr lang="en-GB" sz="2400" dirty="0">
                <a:solidFill>
                  <a:schemeClr val="tx1">
                    <a:lumMod val="95000"/>
                    <a:lumOff val="5000"/>
                  </a:schemeClr>
                </a:solidFill>
              </a:rPr>
              <a:t>[march2023–april2023]</a:t>
            </a:r>
            <a:endParaRPr lang="en-GB" sz="2800" dirty="0">
              <a:solidFill>
                <a:schemeClr val="tx1">
                  <a:lumMod val="95000"/>
                  <a:lumOff val="5000"/>
                </a:schemeClr>
              </a:solidFill>
            </a:endParaRPr>
          </a:p>
        </p:txBody>
      </p:sp>
    </p:spTree>
    <p:extLst>
      <p:ext uri="{BB962C8B-B14F-4D97-AF65-F5344CB8AC3E}">
        <p14:creationId xmlns:p14="http://schemas.microsoft.com/office/powerpoint/2010/main" val="14026217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ta Protection and Privacy">
            <a:hlinkClick r:id="" action="ppaction://media"/>
            <a:extLst>
              <a:ext uri="{FF2B5EF4-FFF2-40B4-BE49-F238E27FC236}">
                <a16:creationId xmlns:a16="http://schemas.microsoft.com/office/drawing/2014/main" id="{44D31A9D-C69C-469F-93AC-EC950B2E35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92845" y="257397"/>
            <a:ext cx="9844928" cy="6032192"/>
          </a:xfrm>
          <a:prstGeom prst="rect">
            <a:avLst/>
          </a:prstGeom>
        </p:spPr>
      </p:pic>
    </p:spTree>
    <p:extLst>
      <p:ext uri="{BB962C8B-B14F-4D97-AF65-F5344CB8AC3E}">
        <p14:creationId xmlns:p14="http://schemas.microsoft.com/office/powerpoint/2010/main" val="224412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9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52EE-9EEB-43AE-877F-B463B76B8AB3}"/>
              </a:ext>
            </a:extLst>
          </p:cNvPr>
          <p:cNvSpPr>
            <a:spLocks noGrp="1"/>
          </p:cNvSpPr>
          <p:nvPr>
            <p:ph type="title"/>
          </p:nvPr>
        </p:nvSpPr>
        <p:spPr>
          <a:xfrm>
            <a:off x="1286604" y="2131541"/>
            <a:ext cx="10018711" cy="3048000"/>
          </a:xfrm>
        </p:spPr>
        <p:txBody>
          <a:bodyPr/>
          <a:lstStyle/>
          <a:p>
            <a:r>
              <a:rPr lang="en-IN" b="1" u="sng" dirty="0">
                <a:solidFill>
                  <a:srgbClr val="B71E4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Technology &amp; Platform overview</a:t>
            </a:r>
            <a:br>
              <a:rPr lang="en-IN" b="1" u="sng" dirty="0">
                <a:solidFill>
                  <a:srgbClr val="B71E4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GB" b="1" u="sng" dirty="0">
              <a:solidFill>
                <a:srgbClr val="B71E4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87062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FA01955-FFEB-4169-B0BF-D790410D62EE}">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9C8665-7E41-4E8E-957E-307F6F826AF4}">
  <ds:schemaRefs>
    <ds:schemaRef ds:uri="http://schemas.microsoft.com/sharepoint/v3/contenttype/forms"/>
  </ds:schemaRefs>
</ds:datastoreItem>
</file>

<file path=customXml/itemProps3.xml><?xml version="1.0" encoding="utf-8"?>
<ds:datastoreItem xmlns:ds="http://schemas.openxmlformats.org/officeDocument/2006/customXml" ds:itemID="{FA1DB373-C1A1-4924-9AF2-F04368201509}">
  <ds:schemaRefs>
    <ds:schemaRef ds:uri="71af3243-3dd4-4a8d-8c0d-dd76da1f02a5"/>
    <ds:schemaRef ds:uri="http://schemas.microsoft.com/office/2006/documentManagement/types"/>
    <ds:schemaRef ds:uri="http://purl.org/dc/elements/1.1/"/>
    <ds:schemaRef ds:uri="http://schemas.microsoft.com/office/2006/metadata/properties"/>
    <ds:schemaRef ds:uri="16c05727-aa75-4e4a-9b5f-8a80a1165891"/>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0</TotalTime>
  <Words>1231</Words>
  <Application>Microsoft Office PowerPoint</Application>
  <PresentationFormat>Widescreen</PresentationFormat>
  <Paragraphs>106</Paragraphs>
  <Slides>24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Corbel</vt:lpstr>
      <vt:lpstr>Tahoma</vt:lpstr>
      <vt:lpstr>Times New Roman</vt:lpstr>
      <vt:lpstr>Wingdings</vt:lpstr>
      <vt:lpstr>Parallax</vt:lpstr>
      <vt:lpstr>Cipher Vault  The ultimate solution for securely storing and managing your confidential , all in one place.</vt:lpstr>
      <vt:lpstr>Thanking for the wonderful guidance </vt:lpstr>
      <vt:lpstr>Participants:</vt:lpstr>
      <vt:lpstr>TABLE OF CONTENTS:-</vt:lpstr>
      <vt:lpstr>OBJECTIVE: </vt:lpstr>
      <vt:lpstr>INTRODUCTION</vt:lpstr>
      <vt:lpstr>Gantt chart of the project: [march2023–april2023]</vt:lpstr>
      <vt:lpstr>PowerPoint Presentation</vt:lpstr>
      <vt:lpstr>Technology &amp; Platform overview </vt:lpstr>
      <vt:lpstr>Cryptography</vt:lpstr>
      <vt:lpstr>Encryption Methods </vt:lpstr>
      <vt:lpstr>Advanced Encryption Standard (AES). </vt:lpstr>
      <vt:lpstr>Secure Hash Algorithm (SHA)</vt:lpstr>
      <vt:lpstr>Transport Layer Security (TLS). </vt:lpstr>
      <vt:lpstr>RSA</vt:lpstr>
      <vt:lpstr>Eclipse is an open-source integrated development environment (IDE) that is widely used for Java development.  Eclipse provides a wide range of features, such as code editing, debugging, testing, and version control, that can help you develop high-quality software faster and more efficiently.  Eclipse has a large and active community of developers who contribute to its development and provide support through forums and online resources.  Eclipse is highly customizable and extensible, and it supports a wide range of plugins and extensions that can enhance its functionality and make it easier to work with.  Eclipse provides a user-friendly and intuitive interface that is easy to navigate, making it ideal for beginners and experienced developers alike.  </vt:lpstr>
      <vt:lpstr>PowerPoint Presentation</vt:lpstr>
      <vt:lpstr>PowerPoint Presentation</vt:lpstr>
      <vt:lpstr>PowerPoint Presentation</vt:lpstr>
      <vt:lpstr>PowerPoint Presentation</vt:lpstr>
      <vt:lpstr>PowerPoint Presentation</vt:lpstr>
      <vt:lpstr>APPLICATION FEATURES OVERVIEW</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management system</dc:title>
  <dc:creator/>
  <cp:lastModifiedBy/>
  <cp:revision>5</cp:revision>
  <dcterms:created xsi:type="dcterms:W3CDTF">2022-11-14T14:08:46Z</dcterms:created>
  <dcterms:modified xsi:type="dcterms:W3CDTF">2023-05-10T05:39:49Z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